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383" r:id="rId4"/>
    <p:sldMasterId id="2147484472" r:id="rId5"/>
    <p:sldMasterId id="2147484483" r:id="rId6"/>
  </p:sldMasterIdLst>
  <p:notesMasterIdLst>
    <p:notesMasterId r:id="rId14"/>
  </p:notesMasterIdLst>
  <p:handoutMasterIdLst>
    <p:handoutMasterId r:id="rId15"/>
  </p:handoutMasterIdLst>
  <p:sldIdLst>
    <p:sldId id="1520" r:id="rId7"/>
    <p:sldId id="1518" r:id="rId8"/>
    <p:sldId id="1539" r:id="rId9"/>
    <p:sldId id="1540" r:id="rId10"/>
    <p:sldId id="1541" r:id="rId11"/>
    <p:sldId id="1538" r:id="rId12"/>
    <p:sldId id="1542" r:id="rId13"/>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R24 - EMS317" id="{E1C8FB21-FF75-44A0-8090-B2FB240B014B}">
          <p14:sldIdLst>
            <p14:sldId id="1520"/>
            <p14:sldId id="1518"/>
            <p14:sldId id="1539"/>
            <p14:sldId id="1540"/>
            <p14:sldId id="1541"/>
            <p14:sldId id="1538"/>
            <p14:sldId id="1542"/>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53535"/>
    <a:srgbClr val="00B294"/>
    <a:srgbClr val="282828"/>
    <a:srgbClr val="000000"/>
    <a:srgbClr val="FF8C00"/>
    <a:srgbClr val="525252"/>
    <a:srgbClr val="00BCF2"/>
    <a:srgbClr val="505050"/>
    <a:srgbClr val="E6E6E6"/>
    <a:srgbClr val="D2D2D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4390" autoAdjust="0"/>
    <p:restoredTop sz="89726" autoAdjust="0"/>
  </p:normalViewPr>
  <p:slideViewPr>
    <p:cSldViewPr>
      <p:cViewPr varScale="1">
        <p:scale>
          <a:sx n="96" d="100"/>
          <a:sy n="96" d="100"/>
        </p:scale>
        <p:origin x="486" y="96"/>
      </p:cViewPr>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 d="1"/>
        <a:sy n="1" d="1"/>
      </p:scale>
      <p:origin x="0" y="-2844"/>
    </p:cViewPr>
  </p:sorterViewPr>
  <p:notesViewPr>
    <p:cSldViewPr showGuides="1">
      <p:cViewPr varScale="1">
        <p:scale>
          <a:sx n="60" d="100"/>
          <a:sy n="60" d="100"/>
        </p:scale>
        <p:origin x="2237" y="43"/>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5" Type="http://schemas.openxmlformats.org/officeDocument/2006/relationships/slideMaster" Target="slideMasters/slideMaster2.xml"/><Relationship Id="rId15" Type="http://schemas.openxmlformats.org/officeDocument/2006/relationships/handoutMaster" Target="handoutMasters/handoutMaster1.xml"/><Relationship Id="rId10" Type="http://schemas.openxmlformats.org/officeDocument/2006/relationships/slide" Target="slides/slide4.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C8D045D-9A66-44E7-900A-FC6D0BD4E54A}" type="datetime8">
              <a:rPr lang="en-US" smtClean="0">
                <a:latin typeface="Segoe UI" pitchFamily="34" charset="0"/>
              </a:rPr>
              <a:t>2/24/2017 5:36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image10.jpeg>
</file>

<file path=ppt/media/image11.png>
</file>

<file path=ppt/media/image12.png>
</file>

<file path=ppt/media/image13.jpg>
</file>

<file path=ppt/media/image14.png>
</file>

<file path=ppt/media/image15.png>
</file>

<file path=ppt/media/image17.png>
</file>

<file path=ppt/media/image18.png>
</file>

<file path=ppt/media/image19.png>
</file>

<file path=ppt/media/image2.jpg>
</file>

<file path=ppt/media/image20.PNG>
</file>

<file path=ppt/media/image21.png>
</file>

<file path=ppt/media/image4.png>
</file>

<file path=ppt/media/image5.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EEC551-8CDA-4EB6-89BB-2A86C9F091C8}" type="datetime8">
              <a:rPr lang="en-US" smtClean="0"/>
              <a:t>2/24/2017 5:36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EA2B2ED8-C573-45EF-BF68-CEC19505703A}" type="datetime8">
              <a:rPr lang="en-US" smtClean="0">
                <a:solidFill>
                  <a:prstClr val="black"/>
                </a:solidFill>
              </a:rPr>
              <a:pPr/>
              <a:t>2/24/2017 5:36 PM</a:t>
            </a:fld>
            <a:endParaRPr lang="en-US" dirty="0">
              <a:solidFill>
                <a:prstClr val="black"/>
              </a:solidFill>
            </a:endParaRPr>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solidFill>
                  <a:prstClr val="black"/>
                </a:solidFill>
              </a:rPr>
              <a:pPr/>
              <a:t>1</a:t>
            </a:fld>
            <a:endParaRPr lang="en-US" dirty="0">
              <a:solidFill>
                <a:prstClr val="black"/>
              </a:solidFill>
            </a:endParaRPr>
          </a:p>
        </p:txBody>
      </p:sp>
      <p:sp>
        <p:nvSpPr>
          <p:cNvPr id="6" name="Footer Placeholder 5"/>
          <p:cNvSpPr>
            <a:spLocks noGrp="1"/>
          </p:cNvSpPr>
          <p:nvPr>
            <p:ph type="ftr" sz="quarter" idx="13"/>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dirty="0">
              <a:solidFill>
                <a:prstClr val="black"/>
              </a:solidFill>
            </a:endParaRPr>
          </a:p>
        </p:txBody>
      </p:sp>
    </p:spTree>
    <p:extLst>
      <p:ext uri="{BB962C8B-B14F-4D97-AF65-F5344CB8AC3E}">
        <p14:creationId xmlns:p14="http://schemas.microsoft.com/office/powerpoint/2010/main" val="27199503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31467"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2/24/2017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397561691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2.png"/><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2.png"/><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event nam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white">
          <a:xfrm>
            <a:off x="468308" y="479425"/>
            <a:ext cx="1448129" cy="310896"/>
            <a:chOff x="457200" y="1643393"/>
            <a:chExt cx="4492753" cy="964540"/>
          </a:xfrm>
        </p:grpSpPr>
        <p:pic>
          <p:nvPicPr>
            <p:cNvPr id="6" name="Picture 5"/>
            <p:cNvPicPr>
              <a:picLocks noChangeAspect="1"/>
            </p:cNvPicPr>
            <p:nvPr/>
          </p:nvPicPr>
          <p:blipFill>
            <a:blip r:embed="rId3"/>
            <a:stretch>
              <a:fillRect/>
            </a:stretch>
          </p:blipFill>
          <p:spPr bwMode="white">
            <a:xfrm>
              <a:off x="457200" y="1643393"/>
              <a:ext cx="964540" cy="964540"/>
            </a:xfrm>
            <a:prstGeom prst="rect">
              <a:avLst/>
            </a:prstGeom>
          </p:spPr>
        </p:pic>
        <p:sp>
          <p:nvSpPr>
            <p:cNvPr id="8" name="Freeform 12"/>
            <p:cNvSpPr>
              <a:spLocks noEditPoints="1"/>
            </p:cNvSpPr>
            <p:nvPr/>
          </p:nvSpPr>
          <p:spPr bwMode="white">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pic>
        <p:nvPicPr>
          <p:cNvPr id="9" name="Picture 8"/>
          <p:cNvPicPr>
            <a:picLocks noChangeAspect="1"/>
          </p:cNvPicPr>
          <p:nvPr userDrawn="1"/>
        </p:nvPicPr>
        <p:blipFill>
          <a:blip r:embed="rId4"/>
          <a:stretch>
            <a:fillRect/>
          </a:stretch>
        </p:blipFill>
        <p:spPr>
          <a:xfrm>
            <a:off x="5004630" y="493939"/>
            <a:ext cx="6959571" cy="1325880"/>
          </a:xfrm>
          <a:prstGeom prst="rect">
            <a:avLst/>
          </a:prstGeom>
        </p:spPr>
      </p:pic>
    </p:spTree>
    <p:extLst>
      <p:ext uri="{BB962C8B-B14F-4D97-AF65-F5344CB8AC3E}">
        <p14:creationId xmlns:p14="http://schemas.microsoft.com/office/powerpoint/2010/main" val="1176060096"/>
      </p:ext>
    </p:extLst>
  </p:cSld>
  <p:clrMapOvr>
    <a:masterClrMapping/>
  </p:clrMapOvr>
  <p:transition>
    <p:fade/>
  </p:transition>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77"/>
            <a:ext cx="7315200" cy="1181862"/>
          </a:xfrm>
          <a:noFill/>
        </p:spPr>
        <p:txBody>
          <a:bodyPr wrap="square"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9" y="3954463"/>
            <a:ext cx="7315200" cy="738664"/>
          </a:xfrm>
          <a:noFill/>
        </p:spPr>
        <p:txBody>
          <a:bodyPr wrap="square" lIns="182880" tIns="146304" rIns="182880" bIns="146304">
            <a:sp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4" name="TextBox 7"/>
          <p:cNvSpPr txBox="1"/>
          <p:nvPr userDrawn="1"/>
        </p:nvSpPr>
        <p:spPr bwMode="white">
          <a:xfrm>
            <a:off x="4995146" y="6697627"/>
            <a:ext cx="244618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 INTERNAL ONLY</a:t>
            </a:r>
          </a:p>
        </p:txBody>
      </p:sp>
      <p:pic>
        <p:nvPicPr>
          <p:cNvPr id="6" name="Picture 5"/>
          <p:cNvPicPr>
            <a:picLocks noChangeAspect="1"/>
          </p:cNvPicPr>
          <p:nvPr userDrawn="1"/>
        </p:nvPicPr>
        <p:blipFill>
          <a:blip r:embed="rId2"/>
          <a:stretch>
            <a:fillRect/>
          </a:stretch>
        </p:blipFill>
        <p:spPr>
          <a:xfrm>
            <a:off x="7757448" y="304193"/>
            <a:ext cx="4409440" cy="6400800"/>
          </a:xfrm>
          <a:prstGeom prst="rect">
            <a:avLst/>
          </a:prstGeom>
        </p:spPr>
      </p:pic>
    </p:spTree>
    <p:extLst>
      <p:ext uri="{BB962C8B-B14F-4D97-AF65-F5344CB8AC3E}">
        <p14:creationId xmlns:p14="http://schemas.microsoft.com/office/powerpoint/2010/main" val="250619581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77"/>
            <a:ext cx="7315199" cy="1181862"/>
          </a:xfrm>
          <a:noFill/>
        </p:spPr>
        <p:txBody>
          <a:bodyPr wrap="square" tIns="91440" bIns="91440" anchor="t" anchorCtr="0">
            <a:spAutoFit/>
          </a:bodyPr>
          <a:lstStyle>
            <a:lvl1pPr>
              <a:defRPr lang="en-US" sz="72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
        <p:nvSpPr>
          <p:cNvPr id="3" name="TextBox 7"/>
          <p:cNvSpPr txBox="1"/>
          <p:nvPr userDrawn="1"/>
        </p:nvSpPr>
        <p:spPr bwMode="white">
          <a:xfrm>
            <a:off x="4995146" y="6697627"/>
            <a:ext cx="244618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 INTERNAL ONLY</a:t>
            </a:r>
          </a:p>
        </p:txBody>
      </p:sp>
      <p:pic>
        <p:nvPicPr>
          <p:cNvPr id="4" name="Picture 3"/>
          <p:cNvPicPr>
            <a:picLocks noChangeAspect="1"/>
          </p:cNvPicPr>
          <p:nvPr userDrawn="1"/>
        </p:nvPicPr>
        <p:blipFill>
          <a:blip r:embed="rId2"/>
          <a:stretch>
            <a:fillRect/>
          </a:stretch>
        </p:blipFill>
        <p:spPr>
          <a:xfrm>
            <a:off x="635" y="3410196"/>
            <a:ext cx="12435840" cy="3104213"/>
          </a:xfrm>
          <a:prstGeom prst="rect">
            <a:avLst/>
          </a:prstGeom>
        </p:spPr>
      </p:pic>
    </p:spTree>
    <p:extLst>
      <p:ext uri="{BB962C8B-B14F-4D97-AF65-F5344CB8AC3E}">
        <p14:creationId xmlns:p14="http://schemas.microsoft.com/office/powerpoint/2010/main" val="347345656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
        <p:nvSpPr>
          <p:cNvPr id="3" name="TextBox 7"/>
          <p:cNvSpPr txBox="1"/>
          <p:nvPr userDrawn="1"/>
        </p:nvSpPr>
        <p:spPr bwMode="white">
          <a:xfrm>
            <a:off x="4995146" y="6697627"/>
            <a:ext cx="244618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 INTERNAL ONLY</a:t>
            </a:r>
          </a:p>
        </p:txBody>
      </p:sp>
    </p:spTree>
    <p:extLst>
      <p:ext uri="{BB962C8B-B14F-4D97-AF65-F5344CB8AC3E}">
        <p14:creationId xmlns:p14="http://schemas.microsoft.com/office/powerpoint/2010/main" val="55121933"/>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
        <p:nvSpPr>
          <p:cNvPr id="3" name="TextBox 7"/>
          <p:cNvSpPr txBox="1"/>
          <p:nvPr userDrawn="1"/>
        </p:nvSpPr>
        <p:spPr bwMode="white">
          <a:xfrm>
            <a:off x="4995146" y="6697627"/>
            <a:ext cx="244618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 INTERNAL ONLY</a:t>
            </a:r>
          </a:p>
        </p:txBody>
      </p:sp>
    </p:spTree>
    <p:extLst>
      <p:ext uri="{BB962C8B-B14F-4D97-AF65-F5344CB8AC3E}">
        <p14:creationId xmlns:p14="http://schemas.microsoft.com/office/powerpoint/2010/main" val="119622102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3072531"/>
            <a:ext cx="5486399" cy="849463"/>
          </a:xfrm>
        </p:spPr>
        <p:txBody>
          <a:bodyPr anchor="ctr">
            <a:spAutoFit/>
          </a:bodyPr>
          <a:lstStyle>
            <a:lvl1pPr>
              <a:defRPr sz="48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4139151898"/>
      </p:ext>
    </p:extLst>
  </p:cSld>
  <p:clrMapOvr>
    <a:masterClrMapping/>
  </p:clrMapOvr>
  <p:transition>
    <p:fade/>
  </p:transition>
  <p:extLst>
    <p:ext uri="{DCECCB84-F9BA-43D5-87BE-67443E8EF086}">
      <p15:sldGuideLst xmlns:p15="http://schemas.microsoft.com/office/powerpoint/2012/main">
        <p15:guide id="1" pos="3917"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740132"/>
            <a:ext cx="4892040" cy="1514261"/>
          </a:xfrm>
        </p:spPr>
        <p:txBody>
          <a:bodyPr wrap="square" anchor="ctr">
            <a:spAutoFit/>
          </a:bodyPr>
          <a:lstStyle>
            <a:lvl1pPr>
              <a:defRPr sz="4800"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441315" y="0"/>
            <a:ext cx="6995160" cy="6992587"/>
          </a:xfrm>
          <a:prstGeom prst="rect">
            <a:avLst/>
          </a:prstGeo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441315" y="0"/>
            <a:ext cx="6995160" cy="6995160"/>
          </a:xfrm>
          <a:prstGeom prst="rect">
            <a:avLst/>
          </a:prstGeom>
        </p:spPr>
      </p:pic>
    </p:spTree>
    <p:extLst>
      <p:ext uri="{BB962C8B-B14F-4D97-AF65-F5344CB8AC3E}">
        <p14:creationId xmlns:p14="http://schemas.microsoft.com/office/powerpoint/2010/main" val="1522061137"/>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extBox 7"/>
          <p:cNvSpPr txBox="1"/>
          <p:nvPr userDrawn="1"/>
        </p:nvSpPr>
        <p:spPr bwMode="white">
          <a:xfrm>
            <a:off x="4995146" y="6697627"/>
            <a:ext cx="244618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 INTERNAL ONLY</a:t>
            </a:r>
          </a:p>
        </p:txBody>
      </p:sp>
    </p:spTree>
    <p:extLst>
      <p:ext uri="{BB962C8B-B14F-4D97-AF65-F5344CB8AC3E}">
        <p14:creationId xmlns:p14="http://schemas.microsoft.com/office/powerpoint/2010/main" val="12046747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bg2"/>
        </a:solidFill>
        <a:effectLst/>
      </p:bgPr>
    </p:bg>
    <p:spTree>
      <p:nvGrpSpPr>
        <p:cNvPr id="1" name=""/>
        <p:cNvGrpSpPr/>
        <p:nvPr/>
      </p:nvGrpSpPr>
      <p:grpSpPr>
        <a:xfrm>
          <a:off x="0" y="0"/>
          <a:ext cx="0" cy="0"/>
          <a:chOff x="0" y="0"/>
          <a:chExt cx="0" cy="0"/>
        </a:xfrm>
      </p:grpSpPr>
      <p:sp>
        <p:nvSpPr>
          <p:cNvPr id="2" name="TextBox 7"/>
          <p:cNvSpPr txBox="1"/>
          <p:nvPr userDrawn="1"/>
        </p:nvSpPr>
        <p:spPr bwMode="white">
          <a:xfrm>
            <a:off x="4995146" y="6697627"/>
            <a:ext cx="244618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 INTERNAL ONLY</a:t>
            </a:r>
          </a:p>
        </p:txBody>
      </p:sp>
    </p:spTree>
    <p:extLst>
      <p:ext uri="{BB962C8B-B14F-4D97-AF65-F5344CB8AC3E}">
        <p14:creationId xmlns:p14="http://schemas.microsoft.com/office/powerpoint/2010/main" val="193814666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46553"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8460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814563"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5099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16221066"/>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bg2"/>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68308" y="479425"/>
            <a:ext cx="1448129" cy="310896"/>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8"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89539543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 ANIMATED">
    <p:bg>
      <p:bgPr>
        <a:solidFill>
          <a:schemeClr val="bg2"/>
        </a:solidFill>
        <a:effectLst/>
      </p:bgPr>
    </p:bg>
    <p:spTree>
      <p:nvGrpSpPr>
        <p:cNvPr id="1" name=""/>
        <p:cNvGrpSpPr/>
        <p:nvPr/>
      </p:nvGrpSpPr>
      <p:grpSpPr>
        <a:xfrm>
          <a:off x="0" y="0"/>
          <a:ext cx="0" cy="0"/>
          <a:chOff x="0" y="0"/>
          <a:chExt cx="0" cy="0"/>
        </a:xfrm>
      </p:grpSpPr>
      <p:sp>
        <p:nvSpPr>
          <p:cNvPr id="19" name="Rectangle 5"/>
          <p:cNvSpPr>
            <a:spLocks noChangeArrowheads="1"/>
          </p:cNvSpPr>
          <p:nvPr userDrawn="1"/>
        </p:nvSpPr>
        <p:spPr bwMode="auto">
          <a:xfrm>
            <a:off x="3175" y="4395788"/>
            <a:ext cx="12433300" cy="2601913"/>
          </a:xfrm>
          <a:prstGeom prst="rect">
            <a:avLst/>
          </a:prstGeom>
          <a:solidFill>
            <a:srgbClr val="4DA0E2"/>
          </a:solidFill>
          <a:ln>
            <a:noFill/>
          </a:ln>
        </p:spPr>
        <p:txBody>
          <a:bodyPr vert="horz" wrap="square" lIns="91440" tIns="45720" rIns="91440" bIns="45720" numCol="1" anchor="t" anchorCtr="0" compatLnSpc="1">
            <a:prstTxWarp prst="textNoShape">
              <a:avLst/>
            </a:prstTxWarp>
          </a:bodyPr>
          <a:lstStyle/>
          <a:p>
            <a:endParaRPr lang="en-US">
              <a:solidFill>
                <a:srgbClr val="FFFFFF"/>
              </a:solidFill>
              <a:latin typeface="Segoe UI"/>
            </a:endParaRPr>
          </a:p>
        </p:txBody>
      </p:sp>
      <p:sp>
        <p:nvSpPr>
          <p:cNvPr id="20" name="Rectangle 7"/>
          <p:cNvSpPr>
            <a:spLocks noChangeArrowheads="1"/>
          </p:cNvSpPr>
          <p:nvPr userDrawn="1"/>
        </p:nvSpPr>
        <p:spPr bwMode="auto">
          <a:xfrm>
            <a:off x="0" y="5843588"/>
            <a:ext cx="12433301" cy="1154113"/>
          </a:xfrm>
          <a:prstGeom prst="rect">
            <a:avLst/>
          </a:prstGeom>
          <a:solidFill>
            <a:srgbClr val="00188F"/>
          </a:solidFill>
          <a:ln>
            <a:noFill/>
          </a:ln>
          <a:extLst/>
        </p:spPr>
        <p:txBody>
          <a:bodyPr vert="horz" wrap="square" lIns="91440" tIns="45720" rIns="91440" bIns="45720" numCol="1" anchor="t" anchorCtr="0" compatLnSpc="1">
            <a:prstTxWarp prst="textNoShape">
              <a:avLst/>
            </a:prstTxWarp>
          </a:bodyPr>
          <a:lstStyle/>
          <a:p>
            <a:endParaRPr lang="en-US">
              <a:solidFill>
                <a:srgbClr val="FFFFFF"/>
              </a:solidFill>
              <a:latin typeface="Segoe UI"/>
            </a:endParaRPr>
          </a:p>
        </p:txBody>
      </p:sp>
      <p:sp>
        <p:nvSpPr>
          <p:cNvPr id="21" name="Rectangle 8"/>
          <p:cNvSpPr>
            <a:spLocks noChangeArrowheads="1"/>
          </p:cNvSpPr>
          <p:nvPr userDrawn="1"/>
        </p:nvSpPr>
        <p:spPr bwMode="auto">
          <a:xfrm>
            <a:off x="3175" y="3409950"/>
            <a:ext cx="12430127" cy="282575"/>
          </a:xfrm>
          <a:prstGeom prst="rect">
            <a:avLst/>
          </a:prstGeom>
          <a:solidFill>
            <a:srgbClr val="25B9E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latin typeface="Segoe UI"/>
            </a:endParaRPr>
          </a:p>
        </p:txBody>
      </p:sp>
      <p:sp>
        <p:nvSpPr>
          <p:cNvPr id="22" name="Rectangle 21"/>
          <p:cNvSpPr/>
          <p:nvPr userDrawn="1"/>
        </p:nvSpPr>
        <p:spPr bwMode="white">
          <a:xfrm>
            <a:off x="0" y="-318"/>
            <a:ext cx="12435840" cy="6995160"/>
          </a:xfrm>
          <a:prstGeom prst="rect">
            <a:avLst/>
          </a:prstGeom>
          <a:solidFill>
            <a:srgbClr val="0078D7"/>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3" name="Rectangle 6"/>
          <p:cNvSpPr>
            <a:spLocks noChangeArrowheads="1"/>
          </p:cNvSpPr>
          <p:nvPr userDrawn="1"/>
        </p:nvSpPr>
        <p:spPr bwMode="auto">
          <a:xfrm>
            <a:off x="3175" y="4395788"/>
            <a:ext cx="12433300" cy="2601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latin typeface="Segoe UI"/>
            </a:endParaRPr>
          </a:p>
        </p:txBody>
      </p:sp>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5400" spc="-100"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64592" tIns="109728" rIns="164592"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68308" y="479425"/>
            <a:ext cx="1448129" cy="310896"/>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11" name="TextBox 7"/>
          <p:cNvSpPr txBox="1"/>
          <p:nvPr userDrawn="1"/>
        </p:nvSpPr>
        <p:spPr bwMode="white">
          <a:xfrm>
            <a:off x="5010374" y="6697627"/>
            <a:ext cx="2415725"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mn-lt"/>
              </a:rPr>
              <a:t>MICROSOFT   – INTERNAL ONLY</a:t>
            </a:r>
          </a:p>
        </p:txBody>
      </p:sp>
      <p:sp>
        <p:nvSpPr>
          <p:cNvPr id="12" name="Text Placeholder 16"/>
          <p:cNvSpPr>
            <a:spLocks noGrp="1"/>
          </p:cNvSpPr>
          <p:nvPr>
            <p:ph type="body" sz="quarter" idx="13" hasCustomPrompt="1"/>
          </p:nvPr>
        </p:nvSpPr>
        <p:spPr>
          <a:xfrm>
            <a:off x="8506905" y="294304"/>
            <a:ext cx="3657600"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a:t>
            </a:r>
          </a:p>
        </p:txBody>
      </p:sp>
      <p:sp>
        <p:nvSpPr>
          <p:cNvPr id="13" name="Text Placeholder 16"/>
          <p:cNvSpPr>
            <a:spLocks noGrp="1"/>
          </p:cNvSpPr>
          <p:nvPr>
            <p:ph type="body" sz="quarter" idx="14" hasCustomPrompt="1"/>
          </p:nvPr>
        </p:nvSpPr>
        <p:spPr>
          <a:xfrm>
            <a:off x="274703" y="6122305"/>
            <a:ext cx="3657600" cy="572464"/>
          </a:xfrm>
        </p:spPr>
        <p:txBody>
          <a:bodyPr lIns="182880" tIns="146304" rIns="182880" bIns="146304" anchor="b"/>
          <a:lstStyle>
            <a:lvl1pPr marL="0" indent="0" algn="l">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Yammer hashtag</a:t>
            </a:r>
          </a:p>
        </p:txBody>
      </p:sp>
    </p:spTree>
    <p:extLst>
      <p:ext uri="{BB962C8B-B14F-4D97-AF65-F5344CB8AC3E}">
        <p14:creationId xmlns:p14="http://schemas.microsoft.com/office/powerpoint/2010/main" val="34412867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24000" decel="76000" fill="hold" grpId="0" nodeType="withEffect">
                                  <p:stCondLst>
                                    <p:cond delay="0"/>
                                  </p:stCondLst>
                                  <p:childTnLst>
                                    <p:animMotion origin="layout" path="M 0 3.25011E-6 L 1.00728 3.25011E-6 " pathEditMode="relative" rAng="0" ptsTypes="AA">
                                      <p:cBhvr>
                                        <p:cTn id="6" dur="750" fill="hold"/>
                                        <p:tgtEl>
                                          <p:spTgt spid="21"/>
                                        </p:tgtEl>
                                        <p:attrNameLst>
                                          <p:attrName>ppt_x</p:attrName>
                                          <p:attrName>ppt_y</p:attrName>
                                        </p:attrNameLst>
                                      </p:cBhvr>
                                      <p:rCtr x="50357" y="0"/>
                                    </p:animMotion>
                                  </p:childTnLst>
                                </p:cTn>
                              </p:par>
                              <p:par>
                                <p:cTn id="7" presetID="63" presetClass="path" presetSubtype="0" accel="24000" decel="76000" fill="hold" grpId="0" nodeType="withEffect">
                                  <p:stCondLst>
                                    <p:cond delay="250"/>
                                  </p:stCondLst>
                                  <p:childTnLst>
                                    <p:animMotion origin="layout" path="M 0 3.25011E-6 L 1.00728 3.25011E-6 " pathEditMode="relative" rAng="0" ptsTypes="AA">
                                      <p:cBhvr>
                                        <p:cTn id="8" dur="750" fill="hold"/>
                                        <p:tgtEl>
                                          <p:spTgt spid="19"/>
                                        </p:tgtEl>
                                        <p:attrNameLst>
                                          <p:attrName>ppt_x</p:attrName>
                                          <p:attrName>ppt_y</p:attrName>
                                        </p:attrNameLst>
                                      </p:cBhvr>
                                      <p:rCtr x="50357" y="0"/>
                                    </p:animMotion>
                                  </p:childTnLst>
                                </p:cTn>
                              </p:par>
                              <p:par>
                                <p:cTn id="9" presetID="63" presetClass="path" presetSubtype="0" accel="24000" decel="76000" fill="hold" grpId="0" nodeType="withEffect">
                                  <p:stCondLst>
                                    <p:cond delay="150"/>
                                  </p:stCondLst>
                                  <p:childTnLst>
                                    <p:animMotion origin="layout" path="M 0 3.25011E-6 L 1.00728 3.25011E-6 " pathEditMode="relative" rAng="0" ptsTypes="AA">
                                      <p:cBhvr>
                                        <p:cTn id="10" dur="750" fill="hold"/>
                                        <p:tgtEl>
                                          <p:spTgt spid="20"/>
                                        </p:tgtEl>
                                        <p:attrNameLst>
                                          <p:attrName>ppt_x</p:attrName>
                                          <p:attrName>ppt_y</p:attrName>
                                        </p:attrNameLst>
                                      </p:cBhvr>
                                      <p:rCtr x="50357" y="0"/>
                                    </p:animMotion>
                                  </p:childTnLst>
                                </p:cTn>
                              </p:par>
                              <p:par>
                                <p:cTn id="11" presetID="1" presetClass="entr" presetSubtype="0" fill="hold" grpId="0" nodeType="withEffect">
                                  <p:stCondLst>
                                    <p:cond delay="1000"/>
                                  </p:stCondLst>
                                  <p:childTnLst>
                                    <p:set>
                                      <p:cBhvr>
                                        <p:cTn id="12" dur="1" fill="hold">
                                          <p:stCondLst>
                                            <p:cond delay="0"/>
                                          </p:stCondLst>
                                        </p:cTn>
                                        <p:tgtEl>
                                          <p:spTgt spid="22"/>
                                        </p:tgtEl>
                                        <p:attrNameLst>
                                          <p:attrName>style.visibility</p:attrName>
                                        </p:attrNameLst>
                                      </p:cBhvr>
                                      <p:to>
                                        <p:strVal val="visible"/>
                                      </p:to>
                                    </p:set>
                                  </p:childTnLst>
                                </p:cTn>
                              </p:par>
                              <p:par>
                                <p:cTn id="13" presetID="10" presetClass="entr" presetSubtype="0" fill="hold" grpId="0" nodeType="withEffect">
                                  <p:stCondLst>
                                    <p:cond delay="75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950"/>
                                        <p:tgtEl>
                                          <p:spTgt spid="9"/>
                                        </p:tgtEl>
                                      </p:cBhvr>
                                    </p:animEffect>
                                  </p:childTnLst>
                                </p:cTn>
                              </p:par>
                              <p:par>
                                <p:cTn id="16" presetID="63" presetClass="path" presetSubtype="0" decel="100000" fill="hold" grpId="1" nodeType="withEffect">
                                  <p:stCondLst>
                                    <p:cond delay="750"/>
                                  </p:stCondLst>
                                  <p:childTnLst>
                                    <p:animMotion origin="layout" path="M -0.01455 4.96142E-6 L -4.34261E-6 4.96142E-6 " pathEditMode="relative" rAng="0" ptsTypes="AA">
                                      <p:cBhvr>
                                        <p:cTn id="17" dur="950" fill="hold"/>
                                        <p:tgtEl>
                                          <p:spTgt spid="9"/>
                                        </p:tgtEl>
                                        <p:attrNameLst>
                                          <p:attrName>ppt_x</p:attrName>
                                          <p:attrName>ppt_y</p:attrName>
                                        </p:attrNameLst>
                                      </p:cBhvr>
                                      <p:rCtr x="728" y="0"/>
                                    </p:animMotion>
                                  </p:childTnLst>
                                </p:cTn>
                              </p:par>
                              <p:par>
                                <p:cTn id="18" presetID="6" presetClass="emph" presetSubtype="0" accel="100000" autoRev="1" fill="hold" grpId="2" nodeType="withEffect">
                                  <p:stCondLst>
                                    <p:cond delay="50"/>
                                  </p:stCondLst>
                                  <p:childTnLst>
                                    <p:animScale>
                                      <p:cBhvr>
                                        <p:cTn id="19" dur="500" fill="hold"/>
                                        <p:tgtEl>
                                          <p:spTgt spid="9"/>
                                        </p:tgtEl>
                                      </p:cBhvr>
                                      <p:by x="95000" y="95000"/>
                                    </p:animScale>
                                  </p:childTnLst>
                                </p:cTn>
                              </p:par>
                              <p:par>
                                <p:cTn id="20" presetID="10" presetClass="entr" presetSubtype="0" fill="hold" grpId="0" nodeType="withEffect">
                                  <p:stCondLst>
                                    <p:cond delay="80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950"/>
                                        <p:tgtEl>
                                          <p:spTgt spid="5"/>
                                        </p:tgtEl>
                                      </p:cBhvr>
                                    </p:animEffect>
                                  </p:childTnLst>
                                </p:cTn>
                              </p:par>
                              <p:par>
                                <p:cTn id="23" presetID="63" presetClass="path" presetSubtype="0" decel="100000" fill="hold" grpId="1" nodeType="withEffect">
                                  <p:stCondLst>
                                    <p:cond delay="800"/>
                                  </p:stCondLst>
                                  <p:childTnLst>
                                    <p:animMotion origin="layout" path="M -0.01455 2.42851E-6 L -3.02783E-6 2.42851E-6 " pathEditMode="relative" rAng="0" ptsTypes="AA">
                                      <p:cBhvr>
                                        <p:cTn id="24" dur="950" fill="hold"/>
                                        <p:tgtEl>
                                          <p:spTgt spid="5"/>
                                        </p:tgtEl>
                                        <p:attrNameLst>
                                          <p:attrName>ppt_x</p:attrName>
                                          <p:attrName>ppt_y</p:attrName>
                                        </p:attrNameLst>
                                      </p:cBhvr>
                                      <p:rCtr x="728" y="0"/>
                                    </p:animMotion>
                                  </p:childTnLst>
                                </p:cTn>
                              </p:par>
                              <p:par>
                                <p:cTn id="25" presetID="6" presetClass="emph" presetSubtype="0" accel="100000" autoRev="1" fill="hold" grpId="2" nodeType="withEffect">
                                  <p:stCondLst>
                                    <p:cond delay="100"/>
                                  </p:stCondLst>
                                  <p:childTnLst>
                                    <p:animScale>
                                      <p:cBhvr>
                                        <p:cTn id="26" dur="500" fill="hold"/>
                                        <p:tgtEl>
                                          <p:spTgt spid="5"/>
                                        </p:tgtEl>
                                      </p:cBhvr>
                                      <p:by x="95000" y="95000"/>
                                    </p:animScale>
                                  </p:childTnLst>
                                </p:cTn>
                              </p:par>
                              <p:par>
                                <p:cTn id="27" presetID="10" presetClass="entr" presetSubtype="0" fill="hold" nodeType="withEffect">
                                  <p:stCondLst>
                                    <p:cond delay="900"/>
                                  </p:stCondLst>
                                  <p:childTnLst>
                                    <p:set>
                                      <p:cBhvr>
                                        <p:cTn id="28" dur="1" fill="hold">
                                          <p:stCondLst>
                                            <p:cond delay="0"/>
                                          </p:stCondLst>
                                        </p:cTn>
                                        <p:tgtEl>
                                          <p:spTgt spid="7"/>
                                        </p:tgtEl>
                                        <p:attrNameLst>
                                          <p:attrName>style.visibility</p:attrName>
                                        </p:attrNameLst>
                                      </p:cBhvr>
                                      <p:to>
                                        <p:strVal val="visible"/>
                                      </p:to>
                                    </p:set>
                                    <p:animEffect transition="in" filter="fade">
                                      <p:cBhvr>
                                        <p:cTn id="29" dur="950"/>
                                        <p:tgtEl>
                                          <p:spTgt spid="7"/>
                                        </p:tgtEl>
                                      </p:cBhvr>
                                    </p:animEffect>
                                  </p:childTnLst>
                                </p:cTn>
                              </p:par>
                              <p:par>
                                <p:cTn id="30" presetID="63" presetClass="path" presetSubtype="0" decel="100000" fill="hold" nodeType="withEffect">
                                  <p:stCondLst>
                                    <p:cond delay="900"/>
                                  </p:stCondLst>
                                  <p:childTnLst>
                                    <p:animMotion origin="layout" path="M -0.01455 -1.34362E-6 L -3.90605E-7 -1.34362E-6 " pathEditMode="relative" rAng="0" ptsTypes="AA">
                                      <p:cBhvr>
                                        <p:cTn id="31" dur="950" fill="hold"/>
                                        <p:tgtEl>
                                          <p:spTgt spid="7"/>
                                        </p:tgtEl>
                                        <p:attrNameLst>
                                          <p:attrName>ppt_x</p:attrName>
                                          <p:attrName>ppt_y</p:attrName>
                                        </p:attrNameLst>
                                      </p:cBhvr>
                                      <p:rCtr x="728" y="0"/>
                                    </p:animMotion>
                                  </p:childTnLst>
                                </p:cTn>
                              </p:par>
                              <p:par>
                                <p:cTn id="32" presetID="6" presetClass="emph" presetSubtype="0" accel="100000" autoRev="1" fill="hold" nodeType="withEffect">
                                  <p:stCondLst>
                                    <p:cond delay="200"/>
                                  </p:stCondLst>
                                  <p:childTnLst>
                                    <p:animScale>
                                      <p:cBhvr>
                                        <p:cTn id="33" dur="500" fill="hold"/>
                                        <p:tgtEl>
                                          <p:spTgt spid="7"/>
                                        </p:tgtEl>
                                      </p:cBhvr>
                                      <p:by x="95000" y="95000"/>
                                    </p:animScale>
                                  </p:childTnLst>
                                </p:cTn>
                              </p:par>
                              <p:par>
                                <p:cTn id="34" presetID="10" presetClass="entr" presetSubtype="0" fill="hold" grpId="0" nodeType="withEffect">
                                  <p:stCondLst>
                                    <p:cond delay="1000"/>
                                  </p:stCondLst>
                                  <p:childTnLst>
                                    <p:set>
                                      <p:cBhvr>
                                        <p:cTn id="35" dur="1" fill="hold">
                                          <p:stCondLst>
                                            <p:cond delay="0"/>
                                          </p:stCondLst>
                                        </p:cTn>
                                        <p:tgtEl>
                                          <p:spTgt spid="11"/>
                                        </p:tgtEl>
                                        <p:attrNameLst>
                                          <p:attrName>style.visibility</p:attrName>
                                        </p:attrNameLst>
                                      </p:cBhvr>
                                      <p:to>
                                        <p:strVal val="visible"/>
                                      </p:to>
                                    </p:set>
                                    <p:animEffect transition="in" filter="fade">
                                      <p:cBhvr>
                                        <p:cTn id="36" dur="950"/>
                                        <p:tgtEl>
                                          <p:spTgt spid="11"/>
                                        </p:tgtEl>
                                      </p:cBhvr>
                                    </p:animEffect>
                                  </p:childTnLst>
                                </p:cTn>
                              </p:par>
                              <p:par>
                                <p:cTn id="37" presetID="63" presetClass="path" presetSubtype="0" decel="100000" fill="hold" grpId="1" nodeType="withEffect">
                                  <p:stCondLst>
                                    <p:cond delay="1000"/>
                                  </p:stCondLst>
                                  <p:childTnLst>
                                    <p:animMotion origin="layout" path="M -0.01455 -1.34362E-6 L -3.90605E-7 -1.34362E-6 " pathEditMode="relative" rAng="0" ptsTypes="AA">
                                      <p:cBhvr>
                                        <p:cTn id="38" dur="950" fill="hold"/>
                                        <p:tgtEl>
                                          <p:spTgt spid="11"/>
                                        </p:tgtEl>
                                        <p:attrNameLst>
                                          <p:attrName>ppt_x</p:attrName>
                                          <p:attrName>ppt_y</p:attrName>
                                        </p:attrNameLst>
                                      </p:cBhvr>
                                      <p:rCtr x="728" y="0"/>
                                    </p:animMotion>
                                  </p:childTnLst>
                                </p:cTn>
                              </p:par>
                              <p:par>
                                <p:cTn id="39" presetID="6" presetClass="emph" presetSubtype="0" accel="100000" autoRev="1" fill="hold" grpId="2" nodeType="withEffect">
                                  <p:stCondLst>
                                    <p:cond delay="300"/>
                                  </p:stCondLst>
                                  <p:childTnLst>
                                    <p:animScale>
                                      <p:cBhvr>
                                        <p:cTn id="40" dur="500" fill="hold"/>
                                        <p:tgtEl>
                                          <p:spTgt spid="11"/>
                                        </p:tgtEl>
                                      </p:cBhvr>
                                      <p:by x="95000" y="95000"/>
                                    </p:animScale>
                                  </p:childTnLst>
                                </p:cTn>
                              </p:par>
                              <p:par>
                                <p:cTn id="41" presetID="10" presetClass="entr" presetSubtype="0" fill="hold" grpId="0" nodeType="withEffect">
                                  <p:stCondLst>
                                    <p:cond delay="700"/>
                                  </p:stCondLst>
                                  <p:childTnLst>
                                    <p:set>
                                      <p:cBhvr>
                                        <p:cTn id="42" dur="1" fill="hold">
                                          <p:stCondLst>
                                            <p:cond delay="0"/>
                                          </p:stCondLst>
                                        </p:cTn>
                                        <p:tgtEl>
                                          <p:spTgt spid="12"/>
                                        </p:tgtEl>
                                        <p:attrNameLst>
                                          <p:attrName>style.visibility</p:attrName>
                                        </p:attrNameLst>
                                      </p:cBhvr>
                                      <p:to>
                                        <p:strVal val="visible"/>
                                      </p:to>
                                    </p:set>
                                    <p:animEffect transition="in" filter="fade">
                                      <p:cBhvr>
                                        <p:cTn id="43" dur="950"/>
                                        <p:tgtEl>
                                          <p:spTgt spid="12"/>
                                        </p:tgtEl>
                                      </p:cBhvr>
                                    </p:animEffect>
                                  </p:childTnLst>
                                </p:cTn>
                              </p:par>
                              <p:par>
                                <p:cTn id="44" presetID="63" presetClass="path" presetSubtype="0" decel="100000" fill="hold" grpId="1" nodeType="withEffect">
                                  <p:stCondLst>
                                    <p:cond delay="700"/>
                                  </p:stCondLst>
                                  <p:childTnLst>
                                    <p:animMotion origin="layout" path="M -0.01455 2.13345E-6 L 1.62369E-6 2.13345E-6 " pathEditMode="relative" rAng="0" ptsTypes="AA">
                                      <p:cBhvr>
                                        <p:cTn id="45" dur="950" fill="hold"/>
                                        <p:tgtEl>
                                          <p:spTgt spid="12"/>
                                        </p:tgtEl>
                                        <p:attrNameLst>
                                          <p:attrName>ppt_x</p:attrName>
                                          <p:attrName>ppt_y</p:attrName>
                                        </p:attrNameLst>
                                      </p:cBhvr>
                                      <p:rCtr x="728" y="0"/>
                                    </p:animMotion>
                                  </p:childTnLst>
                                </p:cTn>
                              </p:par>
                              <p:par>
                                <p:cTn id="46" presetID="6" presetClass="emph" presetSubtype="0" accel="100000" autoRev="1" fill="hold" grpId="2" nodeType="withEffect">
                                  <p:stCondLst>
                                    <p:cond delay="0"/>
                                  </p:stCondLst>
                                  <p:childTnLst>
                                    <p:animScale>
                                      <p:cBhvr>
                                        <p:cTn id="47" dur="500" fill="hold"/>
                                        <p:tgtEl>
                                          <p:spTgt spid="12"/>
                                        </p:tgtEl>
                                      </p:cBhvr>
                                      <p:by x="95000" y="95000"/>
                                    </p:animScale>
                                  </p:childTnLst>
                                </p:cTn>
                              </p:par>
                              <p:par>
                                <p:cTn id="48" presetID="10" presetClass="entr" presetSubtype="0" fill="hold" grpId="0" nodeType="withEffect">
                                  <p:stCondLst>
                                    <p:cond delay="700"/>
                                  </p:stCondLst>
                                  <p:childTnLst>
                                    <p:set>
                                      <p:cBhvr>
                                        <p:cTn id="49" dur="1" fill="hold">
                                          <p:stCondLst>
                                            <p:cond delay="0"/>
                                          </p:stCondLst>
                                        </p:cTn>
                                        <p:tgtEl>
                                          <p:spTgt spid="13"/>
                                        </p:tgtEl>
                                        <p:attrNameLst>
                                          <p:attrName>style.visibility</p:attrName>
                                        </p:attrNameLst>
                                      </p:cBhvr>
                                      <p:to>
                                        <p:strVal val="visible"/>
                                      </p:to>
                                    </p:set>
                                    <p:animEffect transition="in" filter="fade">
                                      <p:cBhvr>
                                        <p:cTn id="50" dur="950"/>
                                        <p:tgtEl>
                                          <p:spTgt spid="13"/>
                                        </p:tgtEl>
                                      </p:cBhvr>
                                    </p:animEffect>
                                  </p:childTnLst>
                                </p:cTn>
                              </p:par>
                              <p:par>
                                <p:cTn id="51" presetID="63" presetClass="path" presetSubtype="0" decel="100000" fill="hold" grpId="1" nodeType="withEffect">
                                  <p:stCondLst>
                                    <p:cond delay="700"/>
                                  </p:stCondLst>
                                  <p:childTnLst>
                                    <p:animMotion origin="layout" path="M -0.01455 -2.09714E-6 L -4.54174E-6 -2.09714E-6 " pathEditMode="relative" rAng="0" ptsTypes="AA">
                                      <p:cBhvr>
                                        <p:cTn id="52" dur="950" fill="hold"/>
                                        <p:tgtEl>
                                          <p:spTgt spid="13"/>
                                        </p:tgtEl>
                                        <p:attrNameLst>
                                          <p:attrName>ppt_x</p:attrName>
                                          <p:attrName>ppt_y</p:attrName>
                                        </p:attrNameLst>
                                      </p:cBhvr>
                                      <p:rCtr x="728" y="0"/>
                                    </p:animMotion>
                                  </p:childTnLst>
                                </p:cTn>
                              </p:par>
                              <p:par>
                                <p:cTn id="53" presetID="6" presetClass="emph" presetSubtype="0" accel="100000" autoRev="1" fill="hold" grpId="2" nodeType="withEffect">
                                  <p:stCondLst>
                                    <p:cond delay="0"/>
                                  </p:stCondLst>
                                  <p:childTnLst>
                                    <p:animScale>
                                      <p:cBhvr>
                                        <p:cTn id="54" dur="500" fill="hold"/>
                                        <p:tgtEl>
                                          <p:spTgt spid="13"/>
                                        </p:tgtEl>
                                      </p:cBhvr>
                                      <p:by x="95000" y="9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21" grpId="0" animBg="1"/>
      <p:bldP spid="22" grpId="0" animBg="1"/>
      <p:bldP spid="9" grpId="0"/>
      <p:bldP spid="9" grpId="1"/>
      <p:bldP spid="9" grpId="2"/>
      <p:bldP spid="5" grpId="0">
        <p:tmplLst>
          <p:tmpl>
            <p:tnLst>
              <p:par>
                <p:cTn presetID="10" presetClass="entr" presetSubtype="0" fill="hold" nodeType="withEffect">
                  <p:stCondLst>
                    <p:cond delay="800"/>
                  </p:stCondLst>
                  <p:childTnLst>
                    <p:set>
                      <p:cBhvr>
                        <p:cTn dur="1" fill="hold">
                          <p:stCondLst>
                            <p:cond delay="0"/>
                          </p:stCondLst>
                        </p:cTn>
                        <p:tgtEl>
                          <p:spTgt spid="5"/>
                        </p:tgtEl>
                        <p:attrNameLst>
                          <p:attrName>style.visibility</p:attrName>
                        </p:attrNameLst>
                      </p:cBhvr>
                      <p:to>
                        <p:strVal val="visible"/>
                      </p:to>
                    </p:set>
                    <p:animEffect transition="in" filter="fade">
                      <p:cBhvr>
                        <p:cTn dur="950"/>
                        <p:tgtEl>
                          <p:spTgt spid="5"/>
                        </p:tgtEl>
                      </p:cBhvr>
                    </p:animEffect>
                  </p:childTnLst>
                </p:cTn>
              </p:par>
            </p:tnLst>
          </p:tmpl>
        </p:tmplLst>
      </p:bldP>
      <p:bldP spid="5" grpId="1"/>
      <p:bldP spid="5" grpId="2"/>
      <p:bldP spid="11" grpId="0"/>
      <p:bldP spid="11" grpId="1"/>
      <p:bldP spid="11" grpId="2"/>
      <p:bldP spid="12" grpId="0">
        <p:tmplLst>
          <p:tmpl>
            <p:tnLst>
              <p:par>
                <p:cTn presetID="10" presetClass="entr" presetSubtype="0" fill="hold" nodeType="withEffect">
                  <p:stCondLst>
                    <p:cond delay="700"/>
                  </p:stCondLst>
                  <p:childTnLst>
                    <p:set>
                      <p:cBhvr>
                        <p:cTn dur="1" fill="hold">
                          <p:stCondLst>
                            <p:cond delay="0"/>
                          </p:stCondLst>
                        </p:cTn>
                        <p:tgtEl>
                          <p:spTgt spid="12"/>
                        </p:tgtEl>
                        <p:attrNameLst>
                          <p:attrName>style.visibility</p:attrName>
                        </p:attrNameLst>
                      </p:cBhvr>
                      <p:to>
                        <p:strVal val="visible"/>
                      </p:to>
                    </p:set>
                    <p:animEffect transition="in" filter="fade">
                      <p:cBhvr>
                        <p:cTn dur="950"/>
                        <p:tgtEl>
                          <p:spTgt spid="12"/>
                        </p:tgtEl>
                      </p:cBhvr>
                    </p:animEffect>
                  </p:childTnLst>
                </p:cTn>
              </p:par>
            </p:tnLst>
          </p:tmpl>
        </p:tmplLst>
      </p:bldP>
      <p:bldP spid="12" grpId="1"/>
      <p:bldP spid="12" grpId="2"/>
      <p:bldP spid="13" grpId="0">
        <p:tmplLst>
          <p:tmpl>
            <p:tnLst>
              <p:par>
                <p:cTn presetID="10" presetClass="entr" presetSubtype="0" fill="hold" nodeType="withEffect">
                  <p:stCondLst>
                    <p:cond delay="700"/>
                  </p:stCondLst>
                  <p:childTnLst>
                    <p:set>
                      <p:cBhvr>
                        <p:cTn dur="1" fill="hold">
                          <p:stCondLst>
                            <p:cond delay="0"/>
                          </p:stCondLst>
                        </p:cTn>
                        <p:tgtEl>
                          <p:spTgt spid="13"/>
                        </p:tgtEl>
                        <p:attrNameLst>
                          <p:attrName>style.visibility</p:attrName>
                        </p:attrNameLst>
                      </p:cBhvr>
                      <p:to>
                        <p:strVal val="visible"/>
                      </p:to>
                    </p:set>
                    <p:animEffect transition="in" filter="fade">
                      <p:cBhvr>
                        <p:cTn dur="950"/>
                        <p:tgtEl>
                          <p:spTgt spid="13"/>
                        </p:tgtEl>
                      </p:cBhvr>
                    </p:animEffect>
                  </p:childTnLst>
                </p:cTn>
              </p:par>
            </p:tnLst>
          </p:tmpl>
        </p:tmplLst>
      </p:bldP>
      <p:bldP spid="13" grpId="1"/>
      <p:bldP spid="13" grpId="2"/>
    </p:bld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8566149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Quote Layout_Accent Color 2">
    <p:bg>
      <p:bgRef idx="1001">
        <a:schemeClr val="bg2"/>
      </p:bgRef>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2125663"/>
            <a:ext cx="10058399" cy="917575"/>
          </a:xfrm>
        </p:spPr>
        <p:txBody>
          <a:bodyPr/>
          <a:lstStyle>
            <a:lvl1pPr marL="282575" indent="-282575">
              <a:tabLst>
                <a:tab pos="282575" algn="l"/>
              </a:tabLst>
              <a:defRPr sz="6000" baseline="0"/>
            </a:lvl1pPr>
          </a:lstStyle>
          <a:p>
            <a:r>
              <a:rPr lang="en-US" dirty="0"/>
              <a:t>“	Add a quote here. Design is easier than it looks, and more important than it seems.”</a:t>
            </a:r>
          </a:p>
        </p:txBody>
      </p:sp>
      <p:sp>
        <p:nvSpPr>
          <p:cNvPr id="4" name="Text Placeholder 3"/>
          <p:cNvSpPr>
            <a:spLocks noGrp="1"/>
          </p:cNvSpPr>
          <p:nvPr>
            <p:ph type="body" sz="quarter" idx="10" hasCustomPrompt="1"/>
          </p:nvPr>
        </p:nvSpPr>
        <p:spPr>
          <a:xfrm>
            <a:off x="5761038" y="4868847"/>
            <a:ext cx="5486400" cy="1071062"/>
          </a:xfrm>
        </p:spPr>
        <p:txBody>
          <a:bodyPr/>
          <a:lstStyle>
            <a:lvl1pPr marL="0" indent="0" algn="r">
              <a:spcBef>
                <a:spcPts val="0"/>
              </a:spcBef>
              <a:buNone/>
              <a:defRPr sz="3200" baseline="0">
                <a:latin typeface="+mj-lt"/>
              </a:defRPr>
            </a:lvl1pPr>
          </a:lstStyle>
          <a:p>
            <a:pPr lvl="0"/>
            <a:r>
              <a:rPr lang="en-US" dirty="0"/>
              <a:t>Author’s Name</a:t>
            </a:r>
          </a:p>
          <a:p>
            <a:pPr lvl="0"/>
            <a:r>
              <a:rPr lang="en-US" dirty="0"/>
              <a:t>Title</a:t>
            </a:r>
          </a:p>
        </p:txBody>
      </p:sp>
      <p:sp>
        <p:nvSpPr>
          <p:cNvPr id="5" name="TextBox 7"/>
          <p:cNvSpPr txBox="1"/>
          <p:nvPr userDrawn="1"/>
        </p:nvSpPr>
        <p:spPr bwMode="white">
          <a:xfrm>
            <a:off x="4995146" y="6697627"/>
            <a:ext cx="244618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 INTERNAL ONLY</a:t>
            </a:r>
          </a:p>
        </p:txBody>
      </p:sp>
    </p:spTree>
    <p:extLst>
      <p:ext uri="{BB962C8B-B14F-4D97-AF65-F5344CB8AC3E}">
        <p14:creationId xmlns:p14="http://schemas.microsoft.com/office/powerpoint/2010/main" val="107519942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Blank - Dark Gray">
    <p:spTree>
      <p:nvGrpSpPr>
        <p:cNvPr id="1" name=""/>
        <p:cNvGrpSpPr/>
        <p:nvPr/>
      </p:nvGrpSpPr>
      <p:grpSpPr>
        <a:xfrm>
          <a:off x="0" y="0"/>
          <a:ext cx="0" cy="0"/>
          <a:chOff x="0" y="0"/>
          <a:chExt cx="0" cy="0"/>
        </a:xfrm>
      </p:grpSpPr>
      <p:sp>
        <p:nvSpPr>
          <p:cNvPr id="2" name="TextBox 1"/>
          <p:cNvSpPr txBox="1"/>
          <p:nvPr userDrawn="1"/>
        </p:nvSpPr>
        <p:spPr bwMode="white">
          <a:xfrm>
            <a:off x="5010374" y="6697627"/>
            <a:ext cx="2415725"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mn-lt"/>
              </a:rPr>
              <a:t>MICROSOFT   – INTERNAL ONLY</a:t>
            </a:r>
          </a:p>
        </p:txBody>
      </p:sp>
    </p:spTree>
    <p:extLst>
      <p:ext uri="{BB962C8B-B14F-4D97-AF65-F5344CB8AC3E}">
        <p14:creationId xmlns:p14="http://schemas.microsoft.com/office/powerpoint/2010/main" val="145430160"/>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Slide - ANIMATED">
    <p:bg bwMode="auto">
      <p:bgPr>
        <a:solidFill>
          <a:schemeClr val="accent2"/>
        </a:solidFill>
        <a:effectLst/>
      </p:bgPr>
    </p:bg>
    <p:spTree>
      <p:nvGrpSpPr>
        <p:cNvPr id="1" name=""/>
        <p:cNvGrpSpPr/>
        <p:nvPr/>
      </p:nvGrpSpPr>
      <p:grpSpPr>
        <a:xfrm>
          <a:off x="0" y="0"/>
          <a:ext cx="0" cy="0"/>
          <a:chOff x="0" y="0"/>
          <a:chExt cx="0" cy="0"/>
        </a:xfrm>
      </p:grpSpPr>
      <p:sp>
        <p:nvSpPr>
          <p:cNvPr id="12" name="Rectangle 5"/>
          <p:cNvSpPr>
            <a:spLocks noChangeArrowheads="1"/>
          </p:cNvSpPr>
          <p:nvPr userDrawn="1"/>
        </p:nvSpPr>
        <p:spPr bwMode="auto">
          <a:xfrm>
            <a:off x="3176" y="4395789"/>
            <a:ext cx="12433300" cy="2601913"/>
          </a:xfrm>
          <a:prstGeom prst="rect">
            <a:avLst/>
          </a:prstGeom>
          <a:solidFill>
            <a:srgbClr val="4DA0E2"/>
          </a:solidFill>
          <a:ln>
            <a:noFill/>
          </a:ln>
        </p:spPr>
        <p:txBody>
          <a:bodyPr vert="horz" wrap="square" lIns="91427" tIns="45713" rIns="91427" bIns="45713" numCol="1" anchor="t" anchorCtr="0" compatLnSpc="1">
            <a:prstTxWarp prst="textNoShape">
              <a:avLst/>
            </a:prstTxWarp>
          </a:bodyPr>
          <a:lstStyle/>
          <a:p>
            <a:endParaRPr lang="en-US" sz="1800"/>
          </a:p>
        </p:txBody>
      </p:sp>
      <p:sp>
        <p:nvSpPr>
          <p:cNvPr id="10" name="Rectangle 7"/>
          <p:cNvSpPr>
            <a:spLocks noChangeArrowheads="1"/>
          </p:cNvSpPr>
          <p:nvPr userDrawn="1"/>
        </p:nvSpPr>
        <p:spPr bwMode="auto">
          <a:xfrm>
            <a:off x="1" y="5843588"/>
            <a:ext cx="12433301" cy="1154113"/>
          </a:xfrm>
          <a:prstGeom prst="rect">
            <a:avLst/>
          </a:prstGeom>
          <a:solidFill>
            <a:srgbClr val="00188F"/>
          </a:solidFill>
          <a:ln>
            <a:noFill/>
          </a:ln>
          <a:extLst/>
        </p:spPr>
        <p:txBody>
          <a:bodyPr vert="horz" wrap="square" lIns="91427" tIns="45713" rIns="91427" bIns="45713" numCol="1" anchor="t" anchorCtr="0" compatLnSpc="1">
            <a:prstTxWarp prst="textNoShape">
              <a:avLst/>
            </a:prstTxWarp>
          </a:bodyPr>
          <a:lstStyle/>
          <a:p>
            <a:endParaRPr lang="en-US" sz="1800"/>
          </a:p>
        </p:txBody>
      </p:sp>
      <p:sp>
        <p:nvSpPr>
          <p:cNvPr id="11" name="Rectangle 8"/>
          <p:cNvSpPr>
            <a:spLocks noChangeArrowheads="1"/>
          </p:cNvSpPr>
          <p:nvPr userDrawn="1"/>
        </p:nvSpPr>
        <p:spPr bwMode="auto">
          <a:xfrm>
            <a:off x="3176" y="3409951"/>
            <a:ext cx="12430127" cy="282575"/>
          </a:xfrm>
          <a:prstGeom prst="rect">
            <a:avLst/>
          </a:prstGeom>
          <a:solidFill>
            <a:srgbClr val="25B9E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sz="1800"/>
          </a:p>
        </p:txBody>
      </p:sp>
      <p:sp>
        <p:nvSpPr>
          <p:cNvPr id="13" name="Rectangle 12"/>
          <p:cNvSpPr/>
          <p:nvPr userDrawn="1"/>
        </p:nvSpPr>
        <p:spPr bwMode="white">
          <a:xfrm>
            <a:off x="0" y="-318"/>
            <a:ext cx="12435840" cy="699516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76540" y="3954458"/>
            <a:ext cx="6399213" cy="1830388"/>
          </a:xfrm>
          <a:noFill/>
        </p:spPr>
        <p:txBody>
          <a:bodyPr lIns="146304" tIns="109728" rIns="146304" bIns="109728">
            <a:noAutofit/>
          </a:bodyPr>
          <a:lstStyle>
            <a:lvl1pPr marL="0" indent="0">
              <a:spcBef>
                <a:spcPts val="0"/>
              </a:spcBef>
              <a:buNone/>
              <a:defRPr sz="3599"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703" y="2117165"/>
            <a:ext cx="10058336" cy="1837298"/>
          </a:xfrm>
          <a:noFill/>
        </p:spPr>
        <p:txBody>
          <a:bodyPr lIns="146304" tIns="91440" rIns="146304" bIns="91440" anchor="t" anchorCtr="0"/>
          <a:lstStyle>
            <a:lvl1pPr>
              <a:defRPr sz="5999" spc="-100" baseline="0">
                <a:gradFill>
                  <a:gsLst>
                    <a:gs pos="3333">
                      <a:schemeClr val="tx1"/>
                    </a:gs>
                    <a:gs pos="39000">
                      <a:schemeClr val="tx1"/>
                    </a:gs>
                  </a:gsLst>
                  <a:lin ang="5400000" scaled="0"/>
                </a:gradFill>
              </a:defRPr>
            </a:lvl1pPr>
          </a:lstStyle>
          <a:p>
            <a:r>
              <a:rPr lang="en-US" dirty="0"/>
              <a:t>Presentation title</a:t>
            </a:r>
          </a:p>
        </p:txBody>
      </p:sp>
      <p:pic>
        <p:nvPicPr>
          <p:cNvPr id="6" name="Picture 5"/>
          <p:cNvPicPr>
            <a:picLocks noChangeAspect="1"/>
          </p:cNvPicPr>
          <p:nvPr userDrawn="1"/>
        </p:nvPicPr>
        <p:blipFill>
          <a:blip r:embed="rId2">
            <a:extLst>
              <a:ext uri="{BEBA8EAE-BF5A-486C-A8C5-ECC9F3942E4B}">
                <a14:imgProps xmlns:a14="http://schemas.microsoft.com/office/drawing/2010/main">
                  <a14:imgLayer r:embed="rId3">
                    <a14:imgEffect>
                      <a14:brightnessContrast bright="-1000"/>
                    </a14:imgEffect>
                  </a14:imgLayer>
                </a14:imgProps>
              </a:ext>
              <a:ext uri="{28A0092B-C50C-407E-A947-70E740481C1C}">
                <a14:useLocalDpi xmlns:a14="http://schemas.microsoft.com/office/drawing/2010/main" val="0"/>
              </a:ext>
            </a:extLst>
          </a:blip>
          <a:stretch>
            <a:fillRect/>
          </a:stretch>
        </p:blipFill>
        <p:spPr bwMode="black">
          <a:xfrm>
            <a:off x="458332" y="6182441"/>
            <a:ext cx="1552931" cy="332660"/>
          </a:xfrm>
          <a:prstGeom prst="rect">
            <a:avLst/>
          </a:prstGeom>
        </p:spPr>
      </p:pic>
      <p:sp>
        <p:nvSpPr>
          <p:cNvPr id="8" name="Rectangle 6"/>
          <p:cNvSpPr>
            <a:spLocks noChangeArrowheads="1"/>
          </p:cNvSpPr>
          <p:nvPr userDrawn="1"/>
        </p:nvSpPr>
        <p:spPr bwMode="auto">
          <a:xfrm>
            <a:off x="3176" y="4395789"/>
            <a:ext cx="12433300" cy="2601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sz="1800"/>
          </a:p>
        </p:txBody>
      </p:sp>
      <p:sp>
        <p:nvSpPr>
          <p:cNvPr id="14" name="TextBox 7"/>
          <p:cNvSpPr txBox="1"/>
          <p:nvPr userDrawn="1"/>
        </p:nvSpPr>
        <p:spPr bwMode="white">
          <a:xfrm>
            <a:off x="5710887" y="6697693"/>
            <a:ext cx="1014701" cy="161454"/>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49" b="0" spc="150" baseline="0" dirty="0">
                <a:gradFill>
                  <a:gsLst>
                    <a:gs pos="0">
                      <a:schemeClr val="tx1">
                        <a:alpha val="50000"/>
                      </a:schemeClr>
                    </a:gs>
                    <a:gs pos="86000">
                      <a:schemeClr val="tx1">
                        <a:alpha val="50000"/>
                      </a:schemeClr>
                    </a:gs>
                  </a:gsLst>
                  <a:lin ang="5400000" scaled="0"/>
                </a:gradFill>
                <a:latin typeface="+mn-lt"/>
              </a:rPr>
              <a:t>MICROSOFT  </a:t>
            </a:r>
          </a:p>
        </p:txBody>
      </p:sp>
      <p:sp>
        <p:nvSpPr>
          <p:cNvPr id="17" name="Text Placeholder 16"/>
          <p:cNvSpPr>
            <a:spLocks noGrp="1"/>
          </p:cNvSpPr>
          <p:nvPr>
            <p:ph type="body" sz="quarter" idx="13" hasCustomPrompt="1"/>
          </p:nvPr>
        </p:nvSpPr>
        <p:spPr>
          <a:xfrm>
            <a:off x="274638" y="296864"/>
            <a:ext cx="3657600" cy="461665"/>
          </a:xfrm>
        </p:spPr>
        <p:txBody>
          <a:bodyPr/>
          <a:lstStyle>
            <a:lvl1pPr marL="0" indent="0">
              <a:buNone/>
              <a:defRPr sz="2000">
                <a:latin typeface="+mn-lt"/>
              </a:defRPr>
            </a:lvl1pPr>
            <a:lvl2pPr marL="342834" indent="0">
              <a:buNone/>
              <a:defRPr sz="2000"/>
            </a:lvl2pPr>
            <a:lvl3pPr marL="571390" indent="0">
              <a:buNone/>
              <a:defRPr sz="2000"/>
            </a:lvl3pPr>
            <a:lvl4pPr marL="799946" indent="0">
              <a:buNone/>
              <a:defRPr sz="2000"/>
            </a:lvl4pPr>
            <a:lvl5pPr marL="1028503" indent="0">
              <a:buNone/>
              <a:defRPr sz="2000"/>
            </a:lvl5pPr>
          </a:lstStyle>
          <a:p>
            <a:pPr lvl="0"/>
            <a:r>
              <a:rPr lang="en-US" dirty="0"/>
              <a:t>Session Code</a:t>
            </a:r>
          </a:p>
        </p:txBody>
      </p:sp>
      <p:sp>
        <p:nvSpPr>
          <p:cNvPr id="15" name="Text Placeholder 16"/>
          <p:cNvSpPr>
            <a:spLocks noGrp="1"/>
          </p:cNvSpPr>
          <p:nvPr>
            <p:ph type="body" sz="quarter" idx="14" hasCustomPrompt="1"/>
          </p:nvPr>
        </p:nvSpPr>
        <p:spPr>
          <a:xfrm>
            <a:off x="8504240" y="296864"/>
            <a:ext cx="3657600" cy="461665"/>
          </a:xfrm>
        </p:spPr>
        <p:txBody>
          <a:bodyPr/>
          <a:lstStyle>
            <a:lvl1pPr marL="0" indent="0" algn="r">
              <a:buNone/>
              <a:defRPr sz="2000">
                <a:latin typeface="+mn-lt"/>
              </a:defRPr>
            </a:lvl1pPr>
            <a:lvl2pPr marL="342834" indent="0">
              <a:buNone/>
              <a:defRPr sz="2000"/>
            </a:lvl2pPr>
            <a:lvl3pPr marL="571390" indent="0">
              <a:buNone/>
              <a:defRPr sz="2000"/>
            </a:lvl3pPr>
            <a:lvl4pPr marL="799946" indent="0">
              <a:buNone/>
              <a:defRPr sz="2000"/>
            </a:lvl4pPr>
            <a:lvl5pPr marL="1028503" indent="0">
              <a:buNone/>
              <a:defRPr sz="2000"/>
            </a:lvl5pPr>
          </a:lstStyle>
          <a:p>
            <a:pPr lvl="0"/>
            <a:r>
              <a:rPr lang="en-US" dirty="0"/>
              <a:t>Yammer hashtag</a:t>
            </a:r>
          </a:p>
        </p:txBody>
      </p:sp>
    </p:spTree>
    <p:extLst>
      <p:ext uri="{BB962C8B-B14F-4D97-AF65-F5344CB8AC3E}">
        <p14:creationId xmlns:p14="http://schemas.microsoft.com/office/powerpoint/2010/main" val="420879297"/>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24000" decel="76000" fill="hold" grpId="0" nodeType="withEffect">
                                  <p:stCondLst>
                                    <p:cond delay="0"/>
                                  </p:stCondLst>
                                  <p:childTnLst>
                                    <p:animMotion origin="layout" path="M 0 3.25011E-6 L 1.00728 3.25011E-6 " pathEditMode="relative" rAng="0" ptsTypes="AA">
                                      <p:cBhvr>
                                        <p:cTn id="6" dur="750" fill="hold"/>
                                        <p:tgtEl>
                                          <p:spTgt spid="11"/>
                                        </p:tgtEl>
                                        <p:attrNameLst>
                                          <p:attrName>ppt_x</p:attrName>
                                          <p:attrName>ppt_y</p:attrName>
                                        </p:attrNameLst>
                                      </p:cBhvr>
                                      <p:rCtr x="50357" y="0"/>
                                    </p:animMotion>
                                  </p:childTnLst>
                                </p:cTn>
                              </p:par>
                              <p:par>
                                <p:cTn id="7" presetID="63" presetClass="path" presetSubtype="0" accel="24000" decel="76000" fill="hold" grpId="0" nodeType="withEffect">
                                  <p:stCondLst>
                                    <p:cond delay="250"/>
                                  </p:stCondLst>
                                  <p:childTnLst>
                                    <p:animMotion origin="layout" path="M 0 3.25011E-6 L 1.00728 3.25011E-6 " pathEditMode="relative" rAng="0" ptsTypes="AA">
                                      <p:cBhvr>
                                        <p:cTn id="8" dur="750" fill="hold"/>
                                        <p:tgtEl>
                                          <p:spTgt spid="12"/>
                                        </p:tgtEl>
                                        <p:attrNameLst>
                                          <p:attrName>ppt_x</p:attrName>
                                          <p:attrName>ppt_y</p:attrName>
                                        </p:attrNameLst>
                                      </p:cBhvr>
                                      <p:rCtr x="50357" y="0"/>
                                    </p:animMotion>
                                  </p:childTnLst>
                                </p:cTn>
                              </p:par>
                              <p:par>
                                <p:cTn id="9" presetID="63" presetClass="path" presetSubtype="0" accel="24000" decel="76000" fill="hold" grpId="0" nodeType="withEffect">
                                  <p:stCondLst>
                                    <p:cond delay="150"/>
                                  </p:stCondLst>
                                  <p:childTnLst>
                                    <p:animMotion origin="layout" path="M 0 3.25011E-6 L 1.00728 3.25011E-6 " pathEditMode="relative" rAng="0" ptsTypes="AA">
                                      <p:cBhvr>
                                        <p:cTn id="10" dur="750" fill="hold"/>
                                        <p:tgtEl>
                                          <p:spTgt spid="10"/>
                                        </p:tgtEl>
                                        <p:attrNameLst>
                                          <p:attrName>ppt_x</p:attrName>
                                          <p:attrName>ppt_y</p:attrName>
                                        </p:attrNameLst>
                                      </p:cBhvr>
                                      <p:rCtr x="50357" y="0"/>
                                    </p:animMotion>
                                  </p:childTnLst>
                                </p:cTn>
                              </p:par>
                              <p:par>
                                <p:cTn id="11" presetID="1" presetClass="entr" presetSubtype="0" fill="hold" grpId="0" nodeType="withEffect">
                                  <p:stCondLst>
                                    <p:cond delay="1000"/>
                                  </p:stCondLst>
                                  <p:childTnLst>
                                    <p:set>
                                      <p:cBhvr>
                                        <p:cTn id="12" dur="1" fill="hold">
                                          <p:stCondLst>
                                            <p:cond delay="0"/>
                                          </p:stCondLst>
                                        </p:cTn>
                                        <p:tgtEl>
                                          <p:spTgt spid="13"/>
                                        </p:tgtEl>
                                        <p:attrNameLst>
                                          <p:attrName>style.visibility</p:attrName>
                                        </p:attrNameLst>
                                      </p:cBhvr>
                                      <p:to>
                                        <p:strVal val="visible"/>
                                      </p:to>
                                    </p:set>
                                  </p:childTnLst>
                                </p:cTn>
                              </p:par>
                              <p:par>
                                <p:cTn id="13" presetID="10" presetClass="entr" presetSubtype="0" fill="hold" grpId="0" nodeType="withEffect">
                                  <p:stCondLst>
                                    <p:cond delay="75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950"/>
                                        <p:tgtEl>
                                          <p:spTgt spid="9"/>
                                        </p:tgtEl>
                                      </p:cBhvr>
                                    </p:animEffect>
                                  </p:childTnLst>
                                </p:cTn>
                              </p:par>
                              <p:par>
                                <p:cTn id="16" presetID="63" presetClass="path" presetSubtype="0" decel="100000" fill="hold" grpId="1" nodeType="withEffect">
                                  <p:stCondLst>
                                    <p:cond delay="750"/>
                                  </p:stCondLst>
                                  <p:childTnLst>
                                    <p:animMotion origin="layout" path="M -0.01455 -1.34362E-6 L -3.90605E-7 -1.34362E-6 " pathEditMode="relative" rAng="0" ptsTypes="AA">
                                      <p:cBhvr>
                                        <p:cTn id="17" dur="950" fill="hold"/>
                                        <p:tgtEl>
                                          <p:spTgt spid="9"/>
                                        </p:tgtEl>
                                        <p:attrNameLst>
                                          <p:attrName>ppt_x</p:attrName>
                                          <p:attrName>ppt_y</p:attrName>
                                        </p:attrNameLst>
                                      </p:cBhvr>
                                      <p:rCtr x="728" y="0"/>
                                    </p:animMotion>
                                  </p:childTnLst>
                                </p:cTn>
                              </p:par>
                              <p:par>
                                <p:cTn id="18" presetID="6" presetClass="emph" presetSubtype="0" accel="100000" autoRev="1" fill="hold" grpId="2" nodeType="withEffect">
                                  <p:stCondLst>
                                    <p:cond delay="50"/>
                                  </p:stCondLst>
                                  <p:childTnLst>
                                    <p:animScale>
                                      <p:cBhvr>
                                        <p:cTn id="19" dur="500" fill="hold"/>
                                        <p:tgtEl>
                                          <p:spTgt spid="9"/>
                                        </p:tgtEl>
                                      </p:cBhvr>
                                      <p:by x="95000" y="95000"/>
                                    </p:animScale>
                                  </p:childTnLst>
                                </p:cTn>
                              </p:par>
                              <p:par>
                                <p:cTn id="20" presetID="10" presetClass="entr" presetSubtype="0" fill="hold" grpId="0" nodeType="withEffect">
                                  <p:stCondLst>
                                    <p:cond delay="80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950"/>
                                        <p:tgtEl>
                                          <p:spTgt spid="5"/>
                                        </p:tgtEl>
                                      </p:cBhvr>
                                    </p:animEffect>
                                  </p:childTnLst>
                                </p:cTn>
                              </p:par>
                              <p:par>
                                <p:cTn id="23" presetID="63" presetClass="path" presetSubtype="0" decel="100000" fill="hold" grpId="1" nodeType="withEffect">
                                  <p:stCondLst>
                                    <p:cond delay="800"/>
                                  </p:stCondLst>
                                  <p:childTnLst>
                                    <p:animMotion origin="layout" path="M -0.01455 -1.34362E-6 L -3.90605E-7 -1.34362E-6 " pathEditMode="relative" rAng="0" ptsTypes="AA">
                                      <p:cBhvr>
                                        <p:cTn id="24" dur="950" fill="hold"/>
                                        <p:tgtEl>
                                          <p:spTgt spid="5"/>
                                        </p:tgtEl>
                                        <p:attrNameLst>
                                          <p:attrName>ppt_x</p:attrName>
                                          <p:attrName>ppt_y</p:attrName>
                                        </p:attrNameLst>
                                      </p:cBhvr>
                                      <p:rCtr x="728" y="0"/>
                                    </p:animMotion>
                                  </p:childTnLst>
                                </p:cTn>
                              </p:par>
                              <p:par>
                                <p:cTn id="25" presetID="6" presetClass="emph" presetSubtype="0" accel="100000" autoRev="1" fill="hold" grpId="2" nodeType="withEffect">
                                  <p:stCondLst>
                                    <p:cond delay="100"/>
                                  </p:stCondLst>
                                  <p:childTnLst>
                                    <p:animScale>
                                      <p:cBhvr>
                                        <p:cTn id="26" dur="500" fill="hold"/>
                                        <p:tgtEl>
                                          <p:spTgt spid="5"/>
                                        </p:tgtEl>
                                      </p:cBhvr>
                                      <p:by x="95000" y="95000"/>
                                    </p:animScale>
                                  </p:childTnLst>
                                </p:cTn>
                              </p:par>
                              <p:par>
                                <p:cTn id="27" presetID="10" presetClass="entr" presetSubtype="0" fill="hold" nodeType="withEffect">
                                  <p:stCondLst>
                                    <p:cond delay="900"/>
                                  </p:stCondLst>
                                  <p:childTnLst>
                                    <p:set>
                                      <p:cBhvr>
                                        <p:cTn id="28" dur="1" fill="hold">
                                          <p:stCondLst>
                                            <p:cond delay="0"/>
                                          </p:stCondLst>
                                        </p:cTn>
                                        <p:tgtEl>
                                          <p:spTgt spid="6"/>
                                        </p:tgtEl>
                                        <p:attrNameLst>
                                          <p:attrName>style.visibility</p:attrName>
                                        </p:attrNameLst>
                                      </p:cBhvr>
                                      <p:to>
                                        <p:strVal val="visible"/>
                                      </p:to>
                                    </p:set>
                                    <p:animEffect transition="in" filter="fade">
                                      <p:cBhvr>
                                        <p:cTn id="29" dur="950"/>
                                        <p:tgtEl>
                                          <p:spTgt spid="6"/>
                                        </p:tgtEl>
                                      </p:cBhvr>
                                    </p:animEffect>
                                  </p:childTnLst>
                                </p:cTn>
                              </p:par>
                              <p:par>
                                <p:cTn id="30" presetID="63" presetClass="path" presetSubtype="0" decel="100000" fill="hold" nodeType="withEffect">
                                  <p:stCondLst>
                                    <p:cond delay="900"/>
                                  </p:stCondLst>
                                  <p:childTnLst>
                                    <p:animMotion origin="layout" path="M -0.01455 -1.34362E-6 L -3.90605E-7 -1.34362E-6 " pathEditMode="relative" rAng="0" ptsTypes="AA">
                                      <p:cBhvr>
                                        <p:cTn id="31" dur="950" fill="hold"/>
                                        <p:tgtEl>
                                          <p:spTgt spid="6"/>
                                        </p:tgtEl>
                                        <p:attrNameLst>
                                          <p:attrName>ppt_x</p:attrName>
                                          <p:attrName>ppt_y</p:attrName>
                                        </p:attrNameLst>
                                      </p:cBhvr>
                                      <p:rCtr x="728" y="0"/>
                                    </p:animMotion>
                                  </p:childTnLst>
                                </p:cTn>
                              </p:par>
                              <p:par>
                                <p:cTn id="32" presetID="6" presetClass="emph" presetSubtype="0" accel="100000" autoRev="1" fill="hold" nodeType="withEffect">
                                  <p:stCondLst>
                                    <p:cond delay="200"/>
                                  </p:stCondLst>
                                  <p:childTnLst>
                                    <p:animScale>
                                      <p:cBhvr>
                                        <p:cTn id="33" dur="500" fill="hold"/>
                                        <p:tgtEl>
                                          <p:spTgt spid="6"/>
                                        </p:tgtEl>
                                      </p:cBhvr>
                                      <p:by x="95000" y="95000"/>
                                    </p:animScale>
                                  </p:childTnLst>
                                </p:cTn>
                              </p:par>
                              <p:par>
                                <p:cTn id="34" presetID="10" presetClass="entr" presetSubtype="0" fill="hold" grpId="0" nodeType="withEffect">
                                  <p:stCondLst>
                                    <p:cond delay="1000"/>
                                  </p:stCondLst>
                                  <p:childTnLst>
                                    <p:set>
                                      <p:cBhvr>
                                        <p:cTn id="35" dur="1" fill="hold">
                                          <p:stCondLst>
                                            <p:cond delay="0"/>
                                          </p:stCondLst>
                                        </p:cTn>
                                        <p:tgtEl>
                                          <p:spTgt spid="14"/>
                                        </p:tgtEl>
                                        <p:attrNameLst>
                                          <p:attrName>style.visibility</p:attrName>
                                        </p:attrNameLst>
                                      </p:cBhvr>
                                      <p:to>
                                        <p:strVal val="visible"/>
                                      </p:to>
                                    </p:set>
                                    <p:animEffect transition="in" filter="fade">
                                      <p:cBhvr>
                                        <p:cTn id="36" dur="950"/>
                                        <p:tgtEl>
                                          <p:spTgt spid="14"/>
                                        </p:tgtEl>
                                      </p:cBhvr>
                                    </p:animEffect>
                                  </p:childTnLst>
                                </p:cTn>
                              </p:par>
                              <p:par>
                                <p:cTn id="37" presetID="63" presetClass="path" presetSubtype="0" decel="100000" fill="hold" grpId="1" nodeType="withEffect">
                                  <p:stCondLst>
                                    <p:cond delay="1000"/>
                                  </p:stCondLst>
                                  <p:childTnLst>
                                    <p:animMotion origin="layout" path="M -0.01455 -1.34362E-6 L -3.90605E-7 -1.34362E-6 " pathEditMode="relative" rAng="0" ptsTypes="AA">
                                      <p:cBhvr>
                                        <p:cTn id="38" dur="950" fill="hold"/>
                                        <p:tgtEl>
                                          <p:spTgt spid="14"/>
                                        </p:tgtEl>
                                        <p:attrNameLst>
                                          <p:attrName>ppt_x</p:attrName>
                                          <p:attrName>ppt_y</p:attrName>
                                        </p:attrNameLst>
                                      </p:cBhvr>
                                      <p:rCtr x="728" y="0"/>
                                    </p:animMotion>
                                  </p:childTnLst>
                                </p:cTn>
                              </p:par>
                              <p:par>
                                <p:cTn id="39" presetID="6" presetClass="emph" presetSubtype="0" accel="100000" autoRev="1" fill="hold" grpId="2" nodeType="withEffect">
                                  <p:stCondLst>
                                    <p:cond delay="300"/>
                                  </p:stCondLst>
                                  <p:childTnLst>
                                    <p:animScale>
                                      <p:cBhvr>
                                        <p:cTn id="40" dur="500" fill="hold"/>
                                        <p:tgtEl>
                                          <p:spTgt spid="14"/>
                                        </p:tgtEl>
                                      </p:cBhvr>
                                      <p:by x="95000" y="95000"/>
                                    </p:animScale>
                                  </p:childTnLst>
                                </p:cTn>
                              </p:par>
                              <p:par>
                                <p:cTn id="41" presetID="10" presetClass="entr" presetSubtype="0" fill="hold" grpId="0" nodeType="withEffect">
                                  <p:stCondLst>
                                    <p:cond delay="700"/>
                                  </p:stCondLst>
                                  <p:childTnLst>
                                    <p:set>
                                      <p:cBhvr>
                                        <p:cTn id="42" dur="1" fill="hold">
                                          <p:stCondLst>
                                            <p:cond delay="0"/>
                                          </p:stCondLst>
                                        </p:cTn>
                                        <p:tgtEl>
                                          <p:spTgt spid="17"/>
                                        </p:tgtEl>
                                        <p:attrNameLst>
                                          <p:attrName>style.visibility</p:attrName>
                                        </p:attrNameLst>
                                      </p:cBhvr>
                                      <p:to>
                                        <p:strVal val="visible"/>
                                      </p:to>
                                    </p:set>
                                    <p:animEffect transition="in" filter="fade">
                                      <p:cBhvr>
                                        <p:cTn id="43" dur="950"/>
                                        <p:tgtEl>
                                          <p:spTgt spid="17"/>
                                        </p:tgtEl>
                                      </p:cBhvr>
                                    </p:animEffect>
                                  </p:childTnLst>
                                </p:cTn>
                              </p:par>
                              <p:par>
                                <p:cTn id="44" presetID="63" presetClass="path" presetSubtype="0" decel="100000" fill="hold" grpId="1" nodeType="withEffect">
                                  <p:stCondLst>
                                    <p:cond delay="700"/>
                                  </p:stCondLst>
                                  <p:childTnLst>
                                    <p:animMotion origin="layout" path="M -0.01455 -1.34362E-6 L -3.90605E-7 -1.34362E-6 " pathEditMode="relative" rAng="0" ptsTypes="AA">
                                      <p:cBhvr>
                                        <p:cTn id="45" dur="950" fill="hold"/>
                                        <p:tgtEl>
                                          <p:spTgt spid="17"/>
                                        </p:tgtEl>
                                        <p:attrNameLst>
                                          <p:attrName>ppt_x</p:attrName>
                                          <p:attrName>ppt_y</p:attrName>
                                        </p:attrNameLst>
                                      </p:cBhvr>
                                      <p:rCtr x="728" y="0"/>
                                    </p:animMotion>
                                  </p:childTnLst>
                                </p:cTn>
                              </p:par>
                              <p:par>
                                <p:cTn id="46" presetID="6" presetClass="emph" presetSubtype="0" accel="100000" autoRev="1" fill="hold" grpId="2" nodeType="withEffect">
                                  <p:stCondLst>
                                    <p:cond delay="0"/>
                                  </p:stCondLst>
                                  <p:childTnLst>
                                    <p:animScale>
                                      <p:cBhvr>
                                        <p:cTn id="47" dur="500" fill="hold"/>
                                        <p:tgtEl>
                                          <p:spTgt spid="17"/>
                                        </p:tgtEl>
                                      </p:cBhvr>
                                      <p:by x="95000" y="95000"/>
                                    </p:animScale>
                                  </p:childTnLst>
                                </p:cTn>
                              </p:par>
                              <p:par>
                                <p:cTn id="48" presetID="10" presetClass="entr" presetSubtype="0" fill="hold" grpId="0" nodeType="withEffect">
                                  <p:stCondLst>
                                    <p:cond delay="700"/>
                                  </p:stCondLst>
                                  <p:childTnLst>
                                    <p:set>
                                      <p:cBhvr>
                                        <p:cTn id="49" dur="1" fill="hold">
                                          <p:stCondLst>
                                            <p:cond delay="0"/>
                                          </p:stCondLst>
                                        </p:cTn>
                                        <p:tgtEl>
                                          <p:spTgt spid="15"/>
                                        </p:tgtEl>
                                        <p:attrNameLst>
                                          <p:attrName>style.visibility</p:attrName>
                                        </p:attrNameLst>
                                      </p:cBhvr>
                                      <p:to>
                                        <p:strVal val="visible"/>
                                      </p:to>
                                    </p:set>
                                    <p:animEffect transition="in" filter="fade">
                                      <p:cBhvr>
                                        <p:cTn id="50" dur="950"/>
                                        <p:tgtEl>
                                          <p:spTgt spid="15"/>
                                        </p:tgtEl>
                                      </p:cBhvr>
                                    </p:animEffect>
                                  </p:childTnLst>
                                </p:cTn>
                              </p:par>
                              <p:par>
                                <p:cTn id="51" presetID="63" presetClass="path" presetSubtype="0" decel="100000" fill="hold" grpId="1" nodeType="withEffect">
                                  <p:stCondLst>
                                    <p:cond delay="700"/>
                                  </p:stCondLst>
                                  <p:childTnLst>
                                    <p:animMotion origin="layout" path="M -0.01455 -1.34362E-6 L -3.90605E-7 -1.34362E-6 " pathEditMode="relative" rAng="0" ptsTypes="AA">
                                      <p:cBhvr>
                                        <p:cTn id="52" dur="950" fill="hold"/>
                                        <p:tgtEl>
                                          <p:spTgt spid="15"/>
                                        </p:tgtEl>
                                        <p:attrNameLst>
                                          <p:attrName>ppt_x</p:attrName>
                                          <p:attrName>ppt_y</p:attrName>
                                        </p:attrNameLst>
                                      </p:cBhvr>
                                      <p:rCtr x="728" y="0"/>
                                    </p:animMotion>
                                  </p:childTnLst>
                                </p:cTn>
                              </p:par>
                              <p:par>
                                <p:cTn id="53" presetID="6" presetClass="emph" presetSubtype="0" accel="100000" autoRev="1" fill="hold" grpId="2" nodeType="withEffect">
                                  <p:stCondLst>
                                    <p:cond delay="0"/>
                                  </p:stCondLst>
                                  <p:childTnLst>
                                    <p:animScale>
                                      <p:cBhvr>
                                        <p:cTn id="54" dur="500" fill="hold"/>
                                        <p:tgtEl>
                                          <p:spTgt spid="15"/>
                                        </p:tgtEl>
                                      </p:cBhvr>
                                      <p:by x="95000" y="9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0" grpId="0" animBg="1"/>
      <p:bldP spid="11" grpId="0" animBg="1"/>
      <p:bldP spid="13" grpId="0" animBg="1"/>
      <p:bldP spid="5" grpId="0">
        <p:tmplLst>
          <p:tmpl>
            <p:tnLst>
              <p:par>
                <p:cTn presetID="10" presetClass="entr" presetSubtype="0" fill="hold" nodeType="withEffect">
                  <p:stCondLst>
                    <p:cond delay="800"/>
                  </p:stCondLst>
                  <p:childTnLst>
                    <p:set>
                      <p:cBhvr>
                        <p:cTn dur="1" fill="hold">
                          <p:stCondLst>
                            <p:cond delay="0"/>
                          </p:stCondLst>
                        </p:cTn>
                        <p:tgtEl>
                          <p:spTgt spid="5"/>
                        </p:tgtEl>
                        <p:attrNameLst>
                          <p:attrName>style.visibility</p:attrName>
                        </p:attrNameLst>
                      </p:cBhvr>
                      <p:to>
                        <p:strVal val="visible"/>
                      </p:to>
                    </p:set>
                    <p:animEffect transition="in" filter="fade">
                      <p:cBhvr>
                        <p:cTn dur="950"/>
                        <p:tgtEl>
                          <p:spTgt spid="5"/>
                        </p:tgtEl>
                      </p:cBhvr>
                    </p:animEffect>
                  </p:childTnLst>
                </p:cTn>
              </p:par>
            </p:tnLst>
          </p:tmpl>
        </p:tmplLst>
      </p:bldP>
      <p:bldP spid="5" grpId="1">
        <p:tmplLst>
          <p:tmpl>
            <p:tnLst>
              <p:par>
                <p:cTn presetID="63" presetClass="path" presetSubtype="0" decel="100000" fill="hold" nodeType="withEffect">
                  <p:stCondLst>
                    <p:cond delay="800"/>
                  </p:stCondLst>
                  <p:childTnLst>
                    <p:animMotion origin="layout" path="M -0.01455 -1.34362E-6 L -3.90605E-7 -1.34362E-6 " pathEditMode="relative" rAng="0" ptsTypes="AA">
                      <p:cBhvr>
                        <p:cTn dur="950" fill="hold"/>
                        <p:tgtEl>
                          <p:spTgt spid="5"/>
                        </p:tgtEl>
                        <p:attrNameLst>
                          <p:attrName>ppt_x</p:attrName>
                          <p:attrName>ppt_y</p:attrName>
                        </p:attrNameLst>
                      </p:cBhvr>
                      <p:rCtr x="728" y="0"/>
                    </p:animMotion>
                  </p:childTnLst>
                </p:cTn>
              </p:par>
            </p:tnLst>
          </p:tmpl>
        </p:tmplLst>
      </p:bldP>
      <p:bldP spid="5" grpId="2">
        <p:tmplLst>
          <p:tmpl>
            <p:tnLst>
              <p:par>
                <p:cTn presetID="6" presetClass="emph" presetSubtype="0" accel="100000" autoRev="1" fill="hold" nodeType="withEffect">
                  <p:stCondLst>
                    <p:cond delay="100"/>
                  </p:stCondLst>
                  <p:childTnLst>
                    <p:animScale>
                      <p:cBhvr>
                        <p:cTn dur="500" fill="hold"/>
                        <p:tgtEl>
                          <p:spTgt spid="5"/>
                        </p:tgtEl>
                      </p:cBhvr>
                      <p:by x="95000" y="95000"/>
                    </p:animScale>
                  </p:childTnLst>
                </p:cTn>
              </p:par>
            </p:tnLst>
          </p:tmpl>
        </p:tmplLst>
      </p:bldP>
      <p:bldP spid="9" grpId="0"/>
      <p:bldP spid="9" grpId="1"/>
      <p:bldP spid="9" grpId="2"/>
      <p:bldP spid="14" grpId="0"/>
      <p:bldP spid="14" grpId="1"/>
      <p:bldP spid="14" grpId="2"/>
      <p:bldP spid="17" grpId="0">
        <p:tmplLst>
          <p:tmpl>
            <p:tnLst>
              <p:par>
                <p:cTn presetID="10" presetClass="entr" presetSubtype="0" fill="hold" nodeType="withEffect">
                  <p:stCondLst>
                    <p:cond delay="700"/>
                  </p:stCondLst>
                  <p:childTnLst>
                    <p:set>
                      <p:cBhvr>
                        <p:cTn dur="1" fill="hold">
                          <p:stCondLst>
                            <p:cond delay="0"/>
                          </p:stCondLst>
                        </p:cTn>
                        <p:tgtEl>
                          <p:spTgt spid="17"/>
                        </p:tgtEl>
                        <p:attrNameLst>
                          <p:attrName>style.visibility</p:attrName>
                        </p:attrNameLst>
                      </p:cBhvr>
                      <p:to>
                        <p:strVal val="visible"/>
                      </p:to>
                    </p:set>
                    <p:animEffect transition="in" filter="fade">
                      <p:cBhvr>
                        <p:cTn dur="950"/>
                        <p:tgtEl>
                          <p:spTgt spid="17"/>
                        </p:tgtEl>
                      </p:cBhvr>
                    </p:animEffect>
                  </p:childTnLst>
                </p:cTn>
              </p:par>
            </p:tnLst>
          </p:tmpl>
        </p:tmplLst>
      </p:bldP>
      <p:bldP spid="17" grpId="1"/>
      <p:bldP spid="17" grpId="2"/>
      <p:bldP spid="15" grpId="0">
        <p:tmplLst>
          <p:tmpl>
            <p:tnLst>
              <p:par>
                <p:cTn presetID="10" presetClass="entr" presetSubtype="0" fill="hold" nodeType="withEffect">
                  <p:stCondLst>
                    <p:cond delay="700"/>
                  </p:stCondLst>
                  <p:childTnLst>
                    <p:set>
                      <p:cBhvr>
                        <p:cTn dur="1" fill="hold">
                          <p:stCondLst>
                            <p:cond delay="0"/>
                          </p:stCondLst>
                        </p:cTn>
                        <p:tgtEl>
                          <p:spTgt spid="15"/>
                        </p:tgtEl>
                        <p:attrNameLst>
                          <p:attrName>style.visibility</p:attrName>
                        </p:attrNameLst>
                      </p:cBhvr>
                      <p:to>
                        <p:strVal val="visible"/>
                      </p:to>
                    </p:set>
                    <p:animEffect transition="in" filter="fade">
                      <p:cBhvr>
                        <p:cTn dur="950"/>
                        <p:tgtEl>
                          <p:spTgt spid="15"/>
                        </p:tgtEl>
                      </p:cBhvr>
                    </p:animEffect>
                  </p:childTnLst>
                </p:cTn>
              </p:par>
            </p:tnLst>
          </p:tmpl>
        </p:tmplLst>
      </p:bldP>
      <p:bldP spid="15" grpId="1"/>
      <p:bldP spid="15" grpId="2"/>
    </p:bldLst>
  </p:timing>
  <p:extLst mod="1">
    <p:ext uri="{DCECCB84-F9BA-43D5-87BE-67443E8EF086}">
      <p15:sldGuideLst xmlns:p15="http://schemas.microsoft.com/office/powerpoint/2012/main">
        <p15:guide id="4" orient="horz" pos="4406">
          <p15:clr>
            <a:srgbClr val="C35EA4"/>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Title Slide - STATIC">
    <p:bg>
      <p:bgPr>
        <a:solidFill>
          <a:schemeClr val="accent2"/>
        </a:soli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0" y="3954458"/>
            <a:ext cx="6399213" cy="1830388"/>
          </a:xfrm>
          <a:noFill/>
        </p:spPr>
        <p:txBody>
          <a:bodyPr lIns="146304" tIns="109728" rIns="146304" bIns="109728">
            <a:noAutofit/>
          </a:bodyPr>
          <a:lstStyle>
            <a:lvl1pPr marL="0" indent="0">
              <a:spcBef>
                <a:spcPts val="0"/>
              </a:spcBef>
              <a:buNone/>
              <a:defRPr sz="3599"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703" y="2117165"/>
            <a:ext cx="10058336" cy="1837298"/>
          </a:xfrm>
          <a:noFill/>
        </p:spPr>
        <p:txBody>
          <a:bodyPr lIns="146304" tIns="91440" rIns="146304" bIns="91440" anchor="t" anchorCtr="0"/>
          <a:lstStyle>
            <a:lvl1pPr>
              <a:defRPr sz="5999" spc="-100" baseline="0">
                <a:gradFill>
                  <a:gsLst>
                    <a:gs pos="3333">
                      <a:schemeClr val="tx1"/>
                    </a:gs>
                    <a:gs pos="39000">
                      <a:schemeClr val="tx1"/>
                    </a:gs>
                  </a:gsLst>
                  <a:lin ang="5400000" scaled="0"/>
                </a:gradFill>
              </a:defRPr>
            </a:lvl1pPr>
          </a:lstStyle>
          <a:p>
            <a:r>
              <a:rPr lang="en-US" dirty="0"/>
              <a:t>Presentation title</a:t>
            </a:r>
          </a:p>
        </p:txBody>
      </p:sp>
      <p:pic>
        <p:nvPicPr>
          <p:cNvPr id="6" name="Picture 5"/>
          <p:cNvPicPr>
            <a:picLocks noChangeAspect="1"/>
          </p:cNvPicPr>
          <p:nvPr userDrawn="1"/>
        </p:nvPicPr>
        <p:blipFill>
          <a:blip r:embed="rId2">
            <a:extLst>
              <a:ext uri="{BEBA8EAE-BF5A-486C-A8C5-ECC9F3942E4B}">
                <a14:imgProps xmlns:a14="http://schemas.microsoft.com/office/drawing/2010/main">
                  <a14:imgLayer r:embed="rId3">
                    <a14:imgEffect>
                      <a14:brightnessContrast bright="-1000"/>
                    </a14:imgEffect>
                  </a14:imgLayer>
                </a14:imgProps>
              </a:ext>
              <a:ext uri="{28A0092B-C50C-407E-A947-70E740481C1C}">
                <a14:useLocalDpi xmlns:a14="http://schemas.microsoft.com/office/drawing/2010/main" val="0"/>
              </a:ext>
            </a:extLst>
          </a:blip>
          <a:stretch>
            <a:fillRect/>
          </a:stretch>
        </p:blipFill>
        <p:spPr bwMode="black">
          <a:xfrm>
            <a:off x="458332" y="6182441"/>
            <a:ext cx="1552931" cy="332660"/>
          </a:xfrm>
          <a:prstGeom prst="rect">
            <a:avLst/>
          </a:prstGeom>
        </p:spPr>
      </p:pic>
      <p:sp>
        <p:nvSpPr>
          <p:cNvPr id="8" name="Rectangle 6"/>
          <p:cNvSpPr>
            <a:spLocks noChangeArrowheads="1"/>
          </p:cNvSpPr>
          <p:nvPr userDrawn="1"/>
        </p:nvSpPr>
        <p:spPr bwMode="auto">
          <a:xfrm>
            <a:off x="3176" y="4395789"/>
            <a:ext cx="12433300" cy="2601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endParaRPr lang="en-US" sz="1800"/>
          </a:p>
        </p:txBody>
      </p:sp>
      <p:sp>
        <p:nvSpPr>
          <p:cNvPr id="14" name="TextBox 7"/>
          <p:cNvSpPr txBox="1"/>
          <p:nvPr userDrawn="1"/>
        </p:nvSpPr>
        <p:spPr bwMode="white">
          <a:xfrm>
            <a:off x="5654782" y="6697693"/>
            <a:ext cx="1126911" cy="161454"/>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dirty="0">
                <a:gradFill>
                  <a:gsLst>
                    <a:gs pos="0">
                      <a:schemeClr val="tx1">
                        <a:alpha val="50000"/>
                      </a:schemeClr>
                    </a:gs>
                    <a:gs pos="86000">
                      <a:schemeClr val="tx1">
                        <a:alpha val="50000"/>
                      </a:schemeClr>
                    </a:gs>
                  </a:gsLst>
                  <a:lin ang="5400000" scaled="0"/>
                </a:gradFill>
                <a:latin typeface="+mn-lt"/>
                <a:ea typeface="+mn-ea"/>
                <a:cs typeface="+mn-cs"/>
              </a:rPr>
              <a:t>MICROSOFT    </a:t>
            </a:r>
          </a:p>
        </p:txBody>
      </p:sp>
      <p:sp>
        <p:nvSpPr>
          <p:cNvPr id="15" name="Text Placeholder 16"/>
          <p:cNvSpPr>
            <a:spLocks noGrp="1"/>
          </p:cNvSpPr>
          <p:nvPr>
            <p:ph type="body" sz="quarter" idx="13" hasCustomPrompt="1"/>
          </p:nvPr>
        </p:nvSpPr>
        <p:spPr>
          <a:xfrm>
            <a:off x="274638" y="296864"/>
            <a:ext cx="3657600" cy="461665"/>
          </a:xfrm>
        </p:spPr>
        <p:txBody>
          <a:bodyPr/>
          <a:lstStyle>
            <a:lvl1pPr marL="0" indent="0">
              <a:buNone/>
              <a:defRPr sz="2000">
                <a:latin typeface="+mn-lt"/>
              </a:defRPr>
            </a:lvl1pPr>
            <a:lvl2pPr marL="342834" indent="0">
              <a:buNone/>
              <a:defRPr sz="2000"/>
            </a:lvl2pPr>
            <a:lvl3pPr marL="571390" indent="0">
              <a:buNone/>
              <a:defRPr sz="2000"/>
            </a:lvl3pPr>
            <a:lvl4pPr marL="799946" indent="0">
              <a:buNone/>
              <a:defRPr sz="2000"/>
            </a:lvl4pPr>
            <a:lvl5pPr marL="1028503" indent="0">
              <a:buNone/>
              <a:defRPr sz="2000"/>
            </a:lvl5pPr>
          </a:lstStyle>
          <a:p>
            <a:pPr lvl="0"/>
            <a:r>
              <a:rPr lang="en-US" dirty="0"/>
              <a:t>Session Code</a:t>
            </a:r>
          </a:p>
        </p:txBody>
      </p:sp>
      <p:sp>
        <p:nvSpPr>
          <p:cNvPr id="10" name="Text Placeholder 16"/>
          <p:cNvSpPr>
            <a:spLocks noGrp="1"/>
          </p:cNvSpPr>
          <p:nvPr>
            <p:ph type="body" sz="quarter" idx="14" hasCustomPrompt="1"/>
          </p:nvPr>
        </p:nvSpPr>
        <p:spPr>
          <a:xfrm>
            <a:off x="8504240" y="296864"/>
            <a:ext cx="3657600" cy="461665"/>
          </a:xfrm>
        </p:spPr>
        <p:txBody>
          <a:bodyPr/>
          <a:lstStyle>
            <a:lvl1pPr marL="0" indent="0" algn="r">
              <a:buNone/>
              <a:defRPr sz="2000">
                <a:latin typeface="+mn-lt"/>
              </a:defRPr>
            </a:lvl1pPr>
            <a:lvl2pPr marL="342834" indent="0">
              <a:buNone/>
              <a:defRPr sz="2000"/>
            </a:lvl2pPr>
            <a:lvl3pPr marL="571390" indent="0">
              <a:buNone/>
              <a:defRPr sz="2000"/>
            </a:lvl3pPr>
            <a:lvl4pPr marL="799946" indent="0">
              <a:buNone/>
              <a:defRPr sz="2000"/>
            </a:lvl4pPr>
            <a:lvl5pPr marL="1028503" indent="0">
              <a:buNone/>
              <a:defRPr sz="2000"/>
            </a:lvl5pPr>
          </a:lstStyle>
          <a:p>
            <a:pPr lvl="0"/>
            <a:r>
              <a:rPr lang="en-US" dirty="0"/>
              <a:t>Yammer hashtag</a:t>
            </a:r>
          </a:p>
        </p:txBody>
      </p:sp>
    </p:spTree>
    <p:extLst>
      <p:ext uri="{BB962C8B-B14F-4D97-AF65-F5344CB8AC3E}">
        <p14:creationId xmlns:p14="http://schemas.microsoft.com/office/powerpoint/2010/main" val="1541859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2"/>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a:stretch>
            <a:fillRect/>
          </a:stretch>
        </p:blipFill>
        <p:spPr>
          <a:xfrm>
            <a:off x="7757448" y="304193"/>
            <a:ext cx="4409440" cy="6400800"/>
          </a:xfrm>
          <a:prstGeom prst="rect">
            <a:avLst/>
          </a:prstGeom>
        </p:spPr>
      </p:pic>
      <p:sp>
        <p:nvSpPr>
          <p:cNvPr id="4" name="Rectangle 3"/>
          <p:cNvSpPr/>
          <p:nvPr userDrawn="1"/>
        </p:nvSpPr>
        <p:spPr bwMode="auto">
          <a:xfrm>
            <a:off x="274702" y="1211287"/>
            <a:ext cx="100583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39" y="1209973"/>
            <a:ext cx="7314044" cy="3475534"/>
          </a:xfrm>
          <a:noFill/>
        </p:spPr>
        <p:txBody>
          <a:bodyPr tIns="91440" bIns="91440" anchor="t" anchorCtr="0"/>
          <a:lstStyle>
            <a:lvl1pPr>
              <a:defRPr sz="7198" spc="-100" baseline="0">
                <a:gradFill>
                  <a:gsLst>
                    <a:gs pos="75912">
                      <a:schemeClr val="tx1"/>
                    </a:gs>
                    <a:gs pos="34307">
                      <a:schemeClr val="tx1"/>
                    </a:gs>
                    <a:gs pos="43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40" y="4685508"/>
            <a:ext cx="7315200" cy="1829593"/>
          </a:xfrm>
          <a:noFill/>
        </p:spPr>
        <p:txBody>
          <a:bodyPr lIns="182880" tIns="146304" rIns="182880" bIns="146304">
            <a:noAutofit/>
          </a:bodyPr>
          <a:lstStyle>
            <a:lvl1pPr marL="0" indent="0">
              <a:spcBef>
                <a:spcPts val="0"/>
              </a:spcBef>
              <a:buNone/>
              <a:defRPr sz="3599" spc="0" baseline="0">
                <a:gradFill>
                  <a:gsLst>
                    <a:gs pos="75912">
                      <a:schemeClr val="tx1"/>
                    </a:gs>
                    <a:gs pos="34307">
                      <a:schemeClr val="tx1"/>
                    </a:gs>
                    <a:gs pos="43000">
                      <a:schemeClr val="tx1"/>
                    </a:gs>
                  </a:gsLst>
                  <a:lin ang="5400000" scaled="0"/>
                </a:gradFill>
                <a:latin typeface="+mj-lt"/>
              </a:defRPr>
            </a:lvl1pPr>
          </a:lstStyle>
          <a:p>
            <a:pPr lvl="0"/>
            <a:r>
              <a:rPr lang="en-US" dirty="0"/>
              <a:t>Speaker Name</a:t>
            </a:r>
          </a:p>
        </p:txBody>
      </p:sp>
      <p:sp>
        <p:nvSpPr>
          <p:cNvPr id="7" name="TextBox 7"/>
          <p:cNvSpPr txBox="1"/>
          <p:nvPr userDrawn="1"/>
        </p:nvSpPr>
        <p:spPr bwMode="white">
          <a:xfrm>
            <a:off x="5654782" y="6697693"/>
            <a:ext cx="1126911" cy="161454"/>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dirty="0">
                <a:gradFill>
                  <a:gsLst>
                    <a:gs pos="0">
                      <a:schemeClr val="tx1">
                        <a:alpha val="50000"/>
                      </a:schemeClr>
                    </a:gs>
                    <a:gs pos="86000">
                      <a:schemeClr val="tx1">
                        <a:alpha val="50000"/>
                      </a:schemeClr>
                    </a:gs>
                  </a:gsLst>
                  <a:lin ang="5400000" scaled="0"/>
                </a:gradFill>
                <a:latin typeface="+mn-lt"/>
                <a:ea typeface="+mn-ea"/>
                <a:cs typeface="+mn-cs"/>
              </a:rPr>
              <a:t>MICROSOFT    </a:t>
            </a:r>
          </a:p>
        </p:txBody>
      </p:sp>
    </p:spTree>
    <p:extLst>
      <p:ext uri="{BB962C8B-B14F-4D97-AF65-F5344CB8AC3E}">
        <p14:creationId xmlns:p14="http://schemas.microsoft.com/office/powerpoint/2010/main" val="1493049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100583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9143999" cy="2751698"/>
          </a:xfrm>
          <a:noFill/>
        </p:spPr>
        <p:txBody>
          <a:bodyPr tIns="91440" bIns="91440" anchor="t" anchorCtr="0"/>
          <a:lstStyle>
            <a:lvl1pPr>
              <a:defRPr sz="7198" spc="-100" baseline="0">
                <a:gradFill>
                  <a:gsLst>
                    <a:gs pos="75912">
                      <a:schemeClr val="tx1"/>
                    </a:gs>
                    <a:gs pos="34307">
                      <a:schemeClr val="tx1"/>
                    </a:gs>
                    <a:gs pos="43000">
                      <a:schemeClr val="tx1"/>
                    </a:gs>
                  </a:gsLst>
                  <a:lin ang="5400000" scaled="0"/>
                </a:gradFill>
              </a:defRPr>
            </a:lvl1pPr>
          </a:lstStyle>
          <a:p>
            <a:r>
              <a:rPr lang="en-US" dirty="0"/>
              <a:t>Video title</a:t>
            </a:r>
          </a:p>
        </p:txBody>
      </p:sp>
      <p:sp>
        <p:nvSpPr>
          <p:cNvPr id="5" name="TextBox 7"/>
          <p:cNvSpPr txBox="1"/>
          <p:nvPr userDrawn="1"/>
        </p:nvSpPr>
        <p:spPr bwMode="white">
          <a:xfrm>
            <a:off x="5654782" y="6697693"/>
            <a:ext cx="1126911" cy="161454"/>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dirty="0">
                <a:gradFill>
                  <a:gsLst>
                    <a:gs pos="0">
                      <a:schemeClr val="tx1">
                        <a:alpha val="50000"/>
                      </a:schemeClr>
                    </a:gs>
                    <a:gs pos="86000">
                      <a:schemeClr val="tx1">
                        <a:alpha val="50000"/>
                      </a:schemeClr>
                    </a:gs>
                  </a:gsLst>
                  <a:lin ang="5400000" scaled="0"/>
                </a:gradFill>
                <a:latin typeface="+mn-lt"/>
                <a:ea typeface="+mn-ea"/>
                <a:cs typeface="+mn-cs"/>
              </a:rPr>
              <a:t>MICROSOFT    </a:t>
            </a:r>
          </a:p>
        </p:txBody>
      </p:sp>
      <p:pic>
        <p:nvPicPr>
          <p:cNvPr id="9" name="Picture 8"/>
          <p:cNvPicPr>
            <a:picLocks noChangeAspect="1"/>
          </p:cNvPicPr>
          <p:nvPr userDrawn="1"/>
        </p:nvPicPr>
        <p:blipFill>
          <a:blip r:embed="rId2"/>
          <a:stretch>
            <a:fillRect/>
          </a:stretch>
        </p:blipFill>
        <p:spPr>
          <a:xfrm>
            <a:off x="636" y="3410197"/>
            <a:ext cx="12435840" cy="3104213"/>
          </a:xfrm>
          <a:prstGeom prst="rect">
            <a:avLst/>
          </a:prstGeom>
        </p:spPr>
      </p:pic>
    </p:spTree>
    <p:extLst>
      <p:ext uri="{BB962C8B-B14F-4D97-AF65-F5344CB8AC3E}">
        <p14:creationId xmlns:p14="http://schemas.microsoft.com/office/powerpoint/2010/main" val="1675011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831975"/>
          </a:xfrm>
          <a:noFill/>
        </p:spPr>
        <p:txBody>
          <a:bodyPr tIns="91440" bIns="91440" anchor="t" anchorCtr="0"/>
          <a:lstStyle>
            <a:lvl1pPr>
              <a:defRPr sz="8799" spc="-100" baseline="0">
                <a:gradFill>
                  <a:gsLst>
                    <a:gs pos="75912">
                      <a:schemeClr val="tx1"/>
                    </a:gs>
                    <a:gs pos="34307">
                      <a:schemeClr val="tx1"/>
                    </a:gs>
                    <a:gs pos="43000">
                      <a:schemeClr val="tx1"/>
                    </a:gs>
                  </a:gsLst>
                  <a:lin ang="5400000" scaled="0"/>
                </a:gradFill>
              </a:defRPr>
            </a:lvl1pPr>
          </a:lstStyle>
          <a:p>
            <a:r>
              <a:rPr lang="en-US" dirty="0"/>
              <a:t>Section title</a:t>
            </a:r>
          </a:p>
        </p:txBody>
      </p:sp>
      <p:sp>
        <p:nvSpPr>
          <p:cNvPr id="3" name="TextBox 7"/>
          <p:cNvSpPr txBox="1"/>
          <p:nvPr userDrawn="1"/>
        </p:nvSpPr>
        <p:spPr bwMode="white">
          <a:xfrm>
            <a:off x="5654782" y="6697693"/>
            <a:ext cx="1126911" cy="161454"/>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dirty="0">
                <a:gradFill>
                  <a:gsLst>
                    <a:gs pos="0">
                      <a:schemeClr val="tx1">
                        <a:alpha val="50000"/>
                      </a:schemeClr>
                    </a:gs>
                    <a:gs pos="86000">
                      <a:schemeClr val="tx1">
                        <a:alpha val="50000"/>
                      </a:schemeClr>
                    </a:gs>
                  </a:gsLst>
                  <a:lin ang="5400000" scaled="0"/>
                </a:gradFill>
                <a:latin typeface="+mn-lt"/>
                <a:ea typeface="+mn-ea"/>
                <a:cs typeface="+mn-cs"/>
              </a:rPr>
              <a:t>MICROSOFT    </a:t>
            </a:r>
          </a:p>
        </p:txBody>
      </p:sp>
    </p:spTree>
    <p:extLst>
      <p:ext uri="{BB962C8B-B14F-4D97-AF65-F5344CB8AC3E}">
        <p14:creationId xmlns:p14="http://schemas.microsoft.com/office/powerpoint/2010/main" val="266013875"/>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831975"/>
          </a:xfrm>
          <a:noFill/>
        </p:spPr>
        <p:txBody>
          <a:bodyPr tIns="91440" bIns="91440" anchor="t" anchorCtr="0"/>
          <a:lstStyle>
            <a:lvl1pPr algn="l" defTabSz="932563" rtl="0" eaLnBrk="1" latinLnBrk="0" hangingPunct="1">
              <a:lnSpc>
                <a:spcPct val="90000"/>
              </a:lnSpc>
              <a:spcBef>
                <a:spcPct val="0"/>
              </a:spcBef>
              <a:buNone/>
              <a:defRPr lang="en-US" sz="8799" b="0" kern="1200" cap="none" spc="-100" baseline="0" dirty="0">
                <a:ln w="3175">
                  <a:noFill/>
                </a:ln>
                <a:gradFill>
                  <a:gsLst>
                    <a:gs pos="75912">
                      <a:schemeClr val="tx1"/>
                    </a:gs>
                    <a:gs pos="34307">
                      <a:schemeClr val="tx1"/>
                    </a:gs>
                    <a:gs pos="43000">
                      <a:schemeClr val="tx1"/>
                    </a:gs>
                  </a:gsLst>
                  <a:lin ang="5400000" scaled="0"/>
                </a:gradFill>
                <a:effectLst/>
                <a:latin typeface="+mj-lt"/>
                <a:ea typeface="+mn-ea"/>
                <a:cs typeface="Segoe UI" pitchFamily="34" charset="0"/>
              </a:defRPr>
            </a:lvl1pPr>
          </a:lstStyle>
          <a:p>
            <a:r>
              <a:rPr lang="en-US" dirty="0"/>
              <a:t>Section title</a:t>
            </a:r>
          </a:p>
        </p:txBody>
      </p:sp>
      <p:sp>
        <p:nvSpPr>
          <p:cNvPr id="3" name="TextBox 7"/>
          <p:cNvSpPr txBox="1"/>
          <p:nvPr userDrawn="1"/>
        </p:nvSpPr>
        <p:spPr bwMode="white">
          <a:xfrm>
            <a:off x="5654782" y="6697693"/>
            <a:ext cx="1126911" cy="161454"/>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dirty="0">
                <a:gradFill>
                  <a:gsLst>
                    <a:gs pos="0">
                      <a:schemeClr val="tx1">
                        <a:alpha val="50000"/>
                      </a:schemeClr>
                    </a:gs>
                    <a:gs pos="86000">
                      <a:schemeClr val="tx1">
                        <a:alpha val="50000"/>
                      </a:schemeClr>
                    </a:gs>
                  </a:gsLst>
                  <a:lin ang="5400000" scaled="0"/>
                </a:gradFill>
                <a:latin typeface="+mn-lt"/>
                <a:ea typeface="+mn-ea"/>
                <a:cs typeface="+mn-cs"/>
              </a:rPr>
              <a:t>MICROSOFT    </a:t>
            </a:r>
          </a:p>
        </p:txBody>
      </p:sp>
    </p:spTree>
    <p:extLst>
      <p:ext uri="{BB962C8B-B14F-4D97-AF65-F5344CB8AC3E}">
        <p14:creationId xmlns:p14="http://schemas.microsoft.com/office/powerpoint/2010/main" val="1260840442"/>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831975"/>
          </a:xfrm>
          <a:noFill/>
        </p:spPr>
        <p:txBody>
          <a:bodyPr tIns="91440" bIns="91440" anchor="t" anchorCtr="0"/>
          <a:lstStyle>
            <a:lvl1pPr algn="l" defTabSz="932563" rtl="0" eaLnBrk="1" latinLnBrk="0" hangingPunct="1">
              <a:lnSpc>
                <a:spcPct val="90000"/>
              </a:lnSpc>
              <a:spcBef>
                <a:spcPct val="0"/>
              </a:spcBef>
              <a:buNone/>
              <a:defRPr lang="en-US" sz="8799" b="0" kern="1200" cap="none" spc="-100"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a:t>Section title</a:t>
            </a:r>
          </a:p>
        </p:txBody>
      </p:sp>
      <p:sp>
        <p:nvSpPr>
          <p:cNvPr id="3" name="TextBox 7"/>
          <p:cNvSpPr txBox="1"/>
          <p:nvPr userDrawn="1"/>
        </p:nvSpPr>
        <p:spPr bwMode="white">
          <a:xfrm>
            <a:off x="5654782" y="6697693"/>
            <a:ext cx="1126911" cy="161454"/>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dirty="0">
                <a:gradFill>
                  <a:gsLst>
                    <a:gs pos="0">
                      <a:schemeClr val="tx1">
                        <a:alpha val="50000"/>
                      </a:schemeClr>
                    </a:gs>
                    <a:gs pos="86000">
                      <a:schemeClr val="tx1">
                        <a:alpha val="50000"/>
                      </a:schemeClr>
                    </a:gs>
                  </a:gsLst>
                  <a:lin ang="5400000" scaled="0"/>
                </a:gradFill>
                <a:latin typeface="+mn-lt"/>
                <a:ea typeface="+mn-ea"/>
                <a:cs typeface="+mn-cs"/>
              </a:rPr>
              <a:t>MICROSOFT    </a:t>
            </a:r>
          </a:p>
        </p:txBody>
      </p:sp>
    </p:spTree>
    <p:extLst>
      <p:ext uri="{BB962C8B-B14F-4D97-AF65-F5344CB8AC3E}">
        <p14:creationId xmlns:p14="http://schemas.microsoft.com/office/powerpoint/2010/main" val="138787126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5400" spc="-100"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64592" tIns="109728" rIns="164592"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68308" y="479425"/>
            <a:ext cx="1448129" cy="310896"/>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11" name="TextBox 7"/>
          <p:cNvSpPr txBox="1"/>
          <p:nvPr userDrawn="1"/>
        </p:nvSpPr>
        <p:spPr bwMode="white">
          <a:xfrm>
            <a:off x="4995146" y="6697627"/>
            <a:ext cx="244618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 INTERNAL ONLY</a:t>
            </a:r>
          </a:p>
        </p:txBody>
      </p:sp>
      <p:sp>
        <p:nvSpPr>
          <p:cNvPr id="12" name="Text Placeholder 16"/>
          <p:cNvSpPr>
            <a:spLocks noGrp="1"/>
          </p:cNvSpPr>
          <p:nvPr>
            <p:ph type="body" sz="quarter" idx="13" hasCustomPrompt="1"/>
          </p:nvPr>
        </p:nvSpPr>
        <p:spPr>
          <a:xfrm>
            <a:off x="8506905" y="294304"/>
            <a:ext cx="3657600"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a:t>
            </a:r>
          </a:p>
        </p:txBody>
      </p:sp>
      <p:sp>
        <p:nvSpPr>
          <p:cNvPr id="13" name="Text Placeholder 16"/>
          <p:cNvSpPr>
            <a:spLocks noGrp="1"/>
          </p:cNvSpPr>
          <p:nvPr>
            <p:ph type="body" sz="quarter" idx="14" hasCustomPrompt="1"/>
          </p:nvPr>
        </p:nvSpPr>
        <p:spPr>
          <a:xfrm>
            <a:off x="274703" y="6122305"/>
            <a:ext cx="3657600" cy="572464"/>
          </a:xfrm>
        </p:spPr>
        <p:txBody>
          <a:bodyPr lIns="182880" tIns="146304" rIns="182880" bIns="146304" anchor="b"/>
          <a:lstStyle>
            <a:lvl1pPr marL="0" indent="0" algn="l">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Yammer hashtag</a:t>
            </a:r>
          </a:p>
        </p:txBody>
      </p:sp>
    </p:spTree>
    <p:extLst>
      <p:ext uri="{BB962C8B-B14F-4D97-AF65-F5344CB8AC3E}">
        <p14:creationId xmlns:p14="http://schemas.microsoft.com/office/powerpoint/2010/main" val="44073341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1"/>
          </p:nvPr>
        </p:nvSpPr>
        <p:spPr>
          <a:xfrm>
            <a:off x="274639" y="1212850"/>
            <a:ext cx="11889564" cy="2059025"/>
          </a:xfrm>
        </p:spPr>
        <p:txBody>
          <a:bodyPr/>
          <a:lstStyle>
            <a:lvl1pPr marL="0" indent="0">
              <a:buNone/>
              <a:defRPr/>
            </a:lvl1pPr>
            <a:lvl2pPr marL="28569" indent="0">
              <a:buNone/>
              <a:defRPr sz="2000"/>
            </a:lvl2pPr>
            <a:lvl3pPr marL="223795" indent="0">
              <a:buNone/>
              <a:defRPr sz="2000"/>
            </a:lvl3pPr>
            <a:lvl4pPr marL="476159" indent="0">
              <a:buNone/>
              <a:defRPr sz="1800"/>
            </a:lvl4pPr>
            <a:lvl5pPr marL="739632" indent="0">
              <a:buNone/>
              <a:defRPr sz="18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Box 7"/>
          <p:cNvSpPr txBox="1"/>
          <p:nvPr userDrawn="1"/>
        </p:nvSpPr>
        <p:spPr bwMode="white">
          <a:xfrm>
            <a:off x="5654782" y="6697693"/>
            <a:ext cx="1126911" cy="161454"/>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dirty="0">
                <a:gradFill>
                  <a:gsLst>
                    <a:gs pos="0">
                      <a:schemeClr val="tx1">
                        <a:alpha val="50000"/>
                      </a:schemeClr>
                    </a:gs>
                    <a:gs pos="86000">
                      <a:schemeClr val="tx1">
                        <a:alpha val="50000"/>
                      </a:schemeClr>
                    </a:gs>
                  </a:gsLst>
                  <a:lin ang="5400000" scaled="0"/>
                </a:gradFill>
                <a:latin typeface="+mn-lt"/>
                <a:ea typeface="+mn-ea"/>
                <a:cs typeface="+mn-cs"/>
              </a:rPr>
              <a:t>MICROSOFT    </a:t>
            </a:r>
          </a:p>
        </p:txBody>
      </p:sp>
    </p:spTree>
    <p:extLst>
      <p:ext uri="{BB962C8B-B14F-4D97-AF65-F5344CB8AC3E}">
        <p14:creationId xmlns:p14="http://schemas.microsoft.com/office/powerpoint/2010/main" val="1655637890"/>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9" y="1212850"/>
            <a:ext cx="11887200" cy="2228302"/>
          </a:xfrm>
        </p:spPr>
        <p:txBody>
          <a:bodyPr>
            <a:spAutoFit/>
          </a:bodyPr>
          <a:lstStyle>
            <a:lvl3pPr>
              <a:defRPr sz="2400"/>
            </a:lvl3pPr>
            <a:lvl4pPr>
              <a:defRPr sz="2000"/>
            </a:lvl4pPr>
            <a:lvl5pPr>
              <a:defRPr sz="20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TextBox 7"/>
          <p:cNvSpPr txBox="1"/>
          <p:nvPr userDrawn="1"/>
        </p:nvSpPr>
        <p:spPr bwMode="white">
          <a:xfrm>
            <a:off x="5654782" y="6697693"/>
            <a:ext cx="1126911" cy="161454"/>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dirty="0">
                <a:gradFill>
                  <a:gsLst>
                    <a:gs pos="0">
                      <a:schemeClr val="tx1">
                        <a:alpha val="50000"/>
                      </a:schemeClr>
                    </a:gs>
                    <a:gs pos="86000">
                      <a:schemeClr val="tx1">
                        <a:alpha val="50000"/>
                      </a:schemeClr>
                    </a:gs>
                  </a:gsLst>
                  <a:lin ang="5400000" scaled="0"/>
                </a:gradFill>
                <a:latin typeface="+mn-lt"/>
                <a:ea typeface="+mn-ea"/>
                <a:cs typeface="+mn-cs"/>
              </a:rPr>
              <a:t>MICROSOFT    </a:t>
            </a:r>
          </a:p>
        </p:txBody>
      </p:sp>
    </p:spTree>
    <p:extLst>
      <p:ext uri="{BB962C8B-B14F-4D97-AF65-F5344CB8AC3E}">
        <p14:creationId xmlns:p14="http://schemas.microsoft.com/office/powerpoint/2010/main" val="3416082582"/>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40" y="1212850"/>
            <a:ext cx="5486399" cy="2040832"/>
          </a:xfrm>
        </p:spPr>
        <p:txBody>
          <a:bodyPr wrap="square">
            <a:spAutoFit/>
          </a:bodyPr>
          <a:lstStyle>
            <a:lvl1pPr marL="0" indent="0">
              <a:spcBef>
                <a:spcPts val="1224"/>
              </a:spcBef>
              <a:buClr>
                <a:schemeClr val="tx1"/>
              </a:buClr>
              <a:buFont typeface="Wingdings" pitchFamily="2" charset="2"/>
              <a:buNone/>
              <a:defRPr sz="3599"/>
            </a:lvl1pPr>
            <a:lvl2pPr marL="0" indent="0">
              <a:buNone/>
              <a:defRPr sz="2000"/>
            </a:lvl2pPr>
            <a:lvl3pPr marL="231730" indent="0">
              <a:buNone/>
              <a:tabLst/>
              <a:defRPr sz="2000"/>
            </a:lvl3pPr>
            <a:lvl4pPr marL="460287" indent="0">
              <a:buNone/>
              <a:defRPr/>
            </a:lvl4pPr>
            <a:lvl5pPr marL="685669"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50"/>
            <a:ext cx="5486399" cy="2040832"/>
          </a:xfrm>
        </p:spPr>
        <p:txBody>
          <a:bodyPr wrap="square">
            <a:spAutoFit/>
          </a:bodyPr>
          <a:lstStyle>
            <a:lvl1pPr marL="0" indent="0">
              <a:spcBef>
                <a:spcPts val="1224"/>
              </a:spcBef>
              <a:buClr>
                <a:schemeClr val="tx1"/>
              </a:buClr>
              <a:buFont typeface="Wingdings" pitchFamily="2" charset="2"/>
              <a:buNone/>
              <a:defRPr sz="3599"/>
            </a:lvl1pPr>
            <a:lvl2pPr marL="0" indent="0">
              <a:buNone/>
              <a:defRPr sz="2000"/>
            </a:lvl2pPr>
            <a:lvl3pPr marL="231730" indent="0">
              <a:buNone/>
              <a:tabLst/>
              <a:defRPr sz="2000"/>
            </a:lvl3pPr>
            <a:lvl4pPr marL="460287" indent="0">
              <a:buNone/>
              <a:defRPr/>
            </a:lvl4pPr>
            <a:lvl5pPr marL="685669"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7"/>
          <p:cNvSpPr txBox="1"/>
          <p:nvPr userDrawn="1"/>
        </p:nvSpPr>
        <p:spPr bwMode="white">
          <a:xfrm>
            <a:off x="5654782" y="6697693"/>
            <a:ext cx="1126911" cy="161454"/>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dirty="0">
                <a:gradFill>
                  <a:gsLst>
                    <a:gs pos="0">
                      <a:schemeClr val="tx1">
                        <a:alpha val="50000"/>
                      </a:schemeClr>
                    </a:gs>
                    <a:gs pos="86000">
                      <a:schemeClr val="tx1">
                        <a:alpha val="50000"/>
                      </a:schemeClr>
                    </a:gs>
                  </a:gsLst>
                  <a:lin ang="5400000" scaled="0"/>
                </a:gradFill>
                <a:latin typeface="+mn-lt"/>
                <a:ea typeface="+mn-ea"/>
                <a:cs typeface="+mn-cs"/>
              </a:rPr>
              <a:t>MICROSOFT    </a:t>
            </a:r>
          </a:p>
        </p:txBody>
      </p:sp>
    </p:spTree>
    <p:extLst>
      <p:ext uri="{BB962C8B-B14F-4D97-AF65-F5344CB8AC3E}">
        <p14:creationId xmlns:p14="http://schemas.microsoft.com/office/powerpoint/2010/main" val="1340432741"/>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40" y="1212850"/>
            <a:ext cx="5486399" cy="2108517"/>
          </a:xfrm>
        </p:spPr>
        <p:txBody>
          <a:bodyPr wrap="square">
            <a:spAutoFit/>
          </a:bodyPr>
          <a:lstStyle>
            <a:lvl1pPr marL="287282" indent="-287282">
              <a:spcBef>
                <a:spcPts val="1224"/>
              </a:spcBef>
              <a:buClr>
                <a:schemeClr val="tx1"/>
              </a:buClr>
              <a:buFont typeface="Wingdings" panose="05000000000000000000" pitchFamily="2" charset="2"/>
              <a:buChar char="§"/>
              <a:defRPr sz="3599"/>
            </a:lvl1pPr>
            <a:lvl2pPr marL="531064" indent="-233150">
              <a:defRPr sz="2400"/>
            </a:lvl2pPr>
            <a:lvl3pPr marL="699450" indent="-168387">
              <a:tabLst/>
              <a:defRPr sz="2000"/>
            </a:lvl3pPr>
            <a:lvl4pPr marL="880789" indent="-181339">
              <a:defRPr/>
            </a:lvl4pPr>
            <a:lvl5pPr marL="1049175" indent="-168387">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50"/>
            <a:ext cx="5486399" cy="2108517"/>
          </a:xfrm>
        </p:spPr>
        <p:txBody>
          <a:bodyPr wrap="square">
            <a:spAutoFit/>
          </a:bodyPr>
          <a:lstStyle>
            <a:lvl1pPr marL="287282" indent="-287282">
              <a:spcBef>
                <a:spcPts val="1224"/>
              </a:spcBef>
              <a:buClr>
                <a:schemeClr val="tx1"/>
              </a:buClr>
              <a:buFont typeface="Wingdings" panose="05000000000000000000" pitchFamily="2" charset="2"/>
              <a:buChar char="§"/>
              <a:defRPr sz="3599"/>
            </a:lvl1pPr>
            <a:lvl2pPr marL="531064" indent="-233150">
              <a:defRPr sz="2400"/>
            </a:lvl2pPr>
            <a:lvl3pPr marL="699450" indent="-168387">
              <a:tabLst/>
              <a:defRPr sz="2000"/>
            </a:lvl3pPr>
            <a:lvl4pPr marL="880789" indent="-181339">
              <a:defRPr/>
            </a:lvl4pPr>
            <a:lvl5pPr marL="1049175" indent="-168387">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7"/>
          <p:cNvSpPr txBox="1"/>
          <p:nvPr userDrawn="1"/>
        </p:nvSpPr>
        <p:spPr bwMode="white">
          <a:xfrm>
            <a:off x="5654782" y="6697693"/>
            <a:ext cx="1126911" cy="161454"/>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dirty="0">
                <a:gradFill>
                  <a:gsLst>
                    <a:gs pos="0">
                      <a:schemeClr val="tx1">
                        <a:alpha val="50000"/>
                      </a:schemeClr>
                    </a:gs>
                    <a:gs pos="86000">
                      <a:schemeClr val="tx1">
                        <a:alpha val="50000"/>
                      </a:schemeClr>
                    </a:gs>
                  </a:gsLst>
                  <a:lin ang="5400000" scaled="0"/>
                </a:gradFill>
                <a:latin typeface="+mn-lt"/>
                <a:ea typeface="+mn-ea"/>
                <a:cs typeface="+mn-cs"/>
              </a:rPr>
              <a:t>MICROSOFT    </a:t>
            </a:r>
          </a:p>
        </p:txBody>
      </p:sp>
    </p:spTree>
    <p:extLst>
      <p:ext uri="{BB962C8B-B14F-4D97-AF65-F5344CB8AC3E}">
        <p14:creationId xmlns:p14="http://schemas.microsoft.com/office/powerpoint/2010/main" val="2265666511"/>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Box 7"/>
          <p:cNvSpPr txBox="1"/>
          <p:nvPr userDrawn="1"/>
        </p:nvSpPr>
        <p:spPr bwMode="white">
          <a:xfrm>
            <a:off x="5654782" y="6697693"/>
            <a:ext cx="1126911" cy="161454"/>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dirty="0">
                <a:gradFill>
                  <a:gsLst>
                    <a:gs pos="0">
                      <a:schemeClr val="tx1">
                        <a:alpha val="50000"/>
                      </a:schemeClr>
                    </a:gs>
                    <a:gs pos="86000">
                      <a:schemeClr val="tx1">
                        <a:alpha val="50000"/>
                      </a:schemeClr>
                    </a:gs>
                  </a:gsLst>
                  <a:lin ang="5400000" scaled="0"/>
                </a:gradFill>
                <a:latin typeface="+mn-lt"/>
                <a:ea typeface="+mn-ea"/>
                <a:cs typeface="+mn-cs"/>
              </a:rPr>
              <a:t>MICROSOFT    </a:t>
            </a:r>
          </a:p>
        </p:txBody>
      </p:sp>
    </p:spTree>
    <p:extLst>
      <p:ext uri="{BB962C8B-B14F-4D97-AF65-F5344CB8AC3E}">
        <p14:creationId xmlns:p14="http://schemas.microsoft.com/office/powerpoint/2010/main" val="102731412"/>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82576" y="1211264"/>
            <a:ext cx="11889564" cy="917575"/>
          </a:xfrm>
        </p:spPr>
        <p:txBody>
          <a:bodyPr/>
          <a:lstStyle>
            <a:lvl1pPr>
              <a:defRPr sz="7198" baseline="0"/>
            </a:lvl1pPr>
          </a:lstStyle>
          <a:p>
            <a:r>
              <a:rPr lang="en-US"/>
              <a:t>Click to edit Master title style</a:t>
            </a:r>
            <a:endParaRPr lang="en-US" dirty="0"/>
          </a:p>
        </p:txBody>
      </p:sp>
      <p:sp>
        <p:nvSpPr>
          <p:cNvPr id="3" name="TextBox 7"/>
          <p:cNvSpPr txBox="1"/>
          <p:nvPr userDrawn="1"/>
        </p:nvSpPr>
        <p:spPr bwMode="white">
          <a:xfrm>
            <a:off x="5654782" y="6697693"/>
            <a:ext cx="1126911" cy="161454"/>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dirty="0">
                <a:gradFill>
                  <a:gsLst>
                    <a:gs pos="0">
                      <a:schemeClr val="tx1">
                        <a:alpha val="50000"/>
                      </a:schemeClr>
                    </a:gs>
                    <a:gs pos="86000">
                      <a:schemeClr val="tx1">
                        <a:alpha val="50000"/>
                      </a:schemeClr>
                    </a:gs>
                  </a:gsLst>
                  <a:lin ang="5400000" scaled="0"/>
                </a:gradFill>
                <a:latin typeface="+mn-lt"/>
                <a:ea typeface="+mn-ea"/>
                <a:cs typeface="+mn-cs"/>
              </a:rPr>
              <a:t>MICROSOFT    </a:t>
            </a:r>
          </a:p>
        </p:txBody>
      </p:sp>
    </p:spTree>
    <p:extLst>
      <p:ext uri="{BB962C8B-B14F-4D97-AF65-F5344CB8AC3E}">
        <p14:creationId xmlns:p14="http://schemas.microsoft.com/office/powerpoint/2010/main" val="221133558"/>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113226" y="2125664"/>
            <a:ext cx="8219813" cy="1828800"/>
          </a:xfrm>
        </p:spPr>
        <p:txBody>
          <a:bodyPr/>
          <a:lstStyle>
            <a:lvl1pPr>
              <a:defRPr sz="5999" baseline="0"/>
            </a:lvl1pPr>
          </a:lstStyle>
          <a:p>
            <a:r>
              <a:rPr lang="en-US"/>
              <a:t>Click to edit Master title style</a:t>
            </a:r>
            <a:endParaRPr lang="en-US" dirty="0"/>
          </a:p>
        </p:txBody>
      </p:sp>
      <p:sp>
        <p:nvSpPr>
          <p:cNvPr id="3" name="TextBox 7"/>
          <p:cNvSpPr txBox="1"/>
          <p:nvPr userDrawn="1"/>
        </p:nvSpPr>
        <p:spPr bwMode="white">
          <a:xfrm>
            <a:off x="5654782" y="6697693"/>
            <a:ext cx="1126911" cy="161454"/>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dirty="0">
                <a:gradFill>
                  <a:gsLst>
                    <a:gs pos="0">
                      <a:schemeClr val="tx1">
                        <a:alpha val="50000"/>
                      </a:schemeClr>
                    </a:gs>
                    <a:gs pos="86000">
                      <a:schemeClr val="tx1">
                        <a:alpha val="50000"/>
                      </a:schemeClr>
                    </a:gs>
                  </a:gsLst>
                  <a:lin ang="5400000" scaled="0"/>
                </a:gradFill>
                <a:latin typeface="+mn-lt"/>
                <a:ea typeface="+mn-ea"/>
                <a:cs typeface="+mn-cs"/>
              </a:rPr>
              <a:t>MICROSOFT    </a:t>
            </a:r>
          </a:p>
        </p:txBody>
      </p:sp>
    </p:spTree>
    <p:extLst>
      <p:ext uri="{BB962C8B-B14F-4D97-AF65-F5344CB8AC3E}">
        <p14:creationId xmlns:p14="http://schemas.microsoft.com/office/powerpoint/2010/main" val="761810665"/>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113226" y="2125664"/>
            <a:ext cx="8219813" cy="1828800"/>
          </a:xfrm>
        </p:spPr>
        <p:txBody>
          <a:bodyPr/>
          <a:lstStyle>
            <a:lvl1pPr>
              <a:defRPr sz="5999" baseline="0"/>
            </a:lvl1pPr>
          </a:lstStyle>
          <a:p>
            <a:r>
              <a:rPr lang="en-US"/>
              <a:t>Click to edit Master title style</a:t>
            </a:r>
            <a:endParaRPr lang="en-US" dirty="0"/>
          </a:p>
        </p:txBody>
      </p:sp>
      <p:sp>
        <p:nvSpPr>
          <p:cNvPr id="3" name="TextBox 7"/>
          <p:cNvSpPr txBox="1"/>
          <p:nvPr userDrawn="1"/>
        </p:nvSpPr>
        <p:spPr bwMode="white">
          <a:xfrm>
            <a:off x="5654782" y="6697693"/>
            <a:ext cx="1126911" cy="161454"/>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914187" rtl="0" eaLnBrk="1" latinLnBrk="0" hangingPunct="1"/>
            <a:r>
              <a:rPr lang="en-US" sz="1049" b="0" kern="1200" spc="150" baseline="0" dirty="0">
                <a:gradFill>
                  <a:gsLst>
                    <a:gs pos="0">
                      <a:schemeClr val="tx1">
                        <a:alpha val="50000"/>
                      </a:schemeClr>
                    </a:gs>
                    <a:gs pos="86000">
                      <a:schemeClr val="tx1">
                        <a:alpha val="50000"/>
                      </a:schemeClr>
                    </a:gs>
                  </a:gsLst>
                  <a:lin ang="5400000" scaled="0"/>
                </a:gradFill>
                <a:latin typeface="+mn-lt"/>
                <a:ea typeface="+mn-ea"/>
                <a:cs typeface="+mn-cs"/>
              </a:rPr>
              <a:t>MICROSOFT    </a:t>
            </a:r>
          </a:p>
        </p:txBody>
      </p:sp>
    </p:spTree>
    <p:extLst>
      <p:ext uri="{BB962C8B-B14F-4D97-AF65-F5344CB8AC3E}">
        <p14:creationId xmlns:p14="http://schemas.microsoft.com/office/powerpoint/2010/main" val="3375934933"/>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1201807"/>
            <a:ext cx="10058399" cy="917575"/>
          </a:xfrm>
        </p:spPr>
        <p:txBody>
          <a:bodyPr/>
          <a:lstStyle>
            <a:lvl1pPr marL="233318" indent="-233318">
              <a:defRPr sz="5999" baseline="0"/>
            </a:lvl1pPr>
          </a:lstStyle>
          <a:p>
            <a:r>
              <a:rPr lang="en-US" dirty="0"/>
              <a:t>“Sample quote goes here. Design is easier than it looks, and more important than it seems.”</a:t>
            </a:r>
          </a:p>
        </p:txBody>
      </p:sp>
      <p:sp>
        <p:nvSpPr>
          <p:cNvPr id="4" name="Text Placeholder 3"/>
          <p:cNvSpPr>
            <a:spLocks noGrp="1"/>
          </p:cNvSpPr>
          <p:nvPr>
            <p:ph type="body" sz="quarter" idx="10" hasCustomPrompt="1"/>
          </p:nvPr>
        </p:nvSpPr>
        <p:spPr>
          <a:xfrm>
            <a:off x="5761038" y="5126038"/>
            <a:ext cx="5486400" cy="1071062"/>
          </a:xfrm>
        </p:spPr>
        <p:txBody>
          <a:bodyPr/>
          <a:lstStyle>
            <a:lvl1pPr marL="0" indent="0">
              <a:spcBef>
                <a:spcPts val="0"/>
              </a:spcBef>
              <a:buNone/>
              <a:defRPr sz="3199" baseline="0">
                <a:latin typeface="+mj-lt"/>
              </a:defRPr>
            </a:lvl1pPr>
          </a:lstStyle>
          <a:p>
            <a:pPr lvl="0"/>
            <a:r>
              <a:rPr lang="en-US" dirty="0"/>
              <a:t>Author Name</a:t>
            </a:r>
          </a:p>
          <a:p>
            <a:pPr lvl="0"/>
            <a:r>
              <a:rPr lang="en-US" dirty="0"/>
              <a:t>Title</a:t>
            </a:r>
          </a:p>
        </p:txBody>
      </p:sp>
      <p:sp>
        <p:nvSpPr>
          <p:cNvPr id="5" name="TextBox 7"/>
          <p:cNvSpPr txBox="1"/>
          <p:nvPr userDrawn="1"/>
        </p:nvSpPr>
        <p:spPr bwMode="white">
          <a:xfrm>
            <a:off x="5654782" y="6697693"/>
            <a:ext cx="1126911" cy="161454"/>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49"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a:t>
            </a:r>
          </a:p>
        </p:txBody>
      </p:sp>
    </p:spTree>
    <p:extLst>
      <p:ext uri="{BB962C8B-B14F-4D97-AF65-F5344CB8AC3E}">
        <p14:creationId xmlns:p14="http://schemas.microsoft.com/office/powerpoint/2010/main" val="693724018"/>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accent2"/>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2125664"/>
            <a:ext cx="10058399" cy="917575"/>
          </a:xfrm>
        </p:spPr>
        <p:txBody>
          <a:bodyPr/>
          <a:lstStyle>
            <a:lvl1pPr marL="282520" indent="-282520">
              <a:tabLst>
                <a:tab pos="282520" algn="l"/>
              </a:tabLst>
              <a:defRPr sz="5999" baseline="0"/>
            </a:lvl1pPr>
          </a:lstStyle>
          <a:p>
            <a:r>
              <a:rPr lang="en-US" dirty="0"/>
              <a:t>“	Add a quote here. Design is easier than it looks, and more important than it seems.”</a:t>
            </a:r>
          </a:p>
        </p:txBody>
      </p:sp>
      <p:sp>
        <p:nvSpPr>
          <p:cNvPr id="4" name="Text Placeholder 3"/>
          <p:cNvSpPr>
            <a:spLocks noGrp="1"/>
          </p:cNvSpPr>
          <p:nvPr>
            <p:ph type="body" sz="quarter" idx="10" hasCustomPrompt="1"/>
          </p:nvPr>
        </p:nvSpPr>
        <p:spPr>
          <a:xfrm>
            <a:off x="5761038" y="4868847"/>
            <a:ext cx="5486400" cy="1071062"/>
          </a:xfrm>
        </p:spPr>
        <p:txBody>
          <a:bodyPr/>
          <a:lstStyle>
            <a:lvl1pPr marL="0" indent="0">
              <a:spcBef>
                <a:spcPts val="0"/>
              </a:spcBef>
              <a:buNone/>
              <a:defRPr sz="3199" baseline="0">
                <a:latin typeface="+mj-lt"/>
              </a:defRPr>
            </a:lvl1pPr>
          </a:lstStyle>
          <a:p>
            <a:pPr lvl="0"/>
            <a:r>
              <a:rPr lang="en-US" dirty="0"/>
              <a:t>Author’s Name</a:t>
            </a:r>
          </a:p>
          <a:p>
            <a:pPr lvl="0"/>
            <a:r>
              <a:rPr lang="en-US" dirty="0"/>
              <a:t>Title</a:t>
            </a:r>
          </a:p>
        </p:txBody>
      </p:sp>
      <p:sp>
        <p:nvSpPr>
          <p:cNvPr id="5" name="TextBox 7"/>
          <p:cNvSpPr txBox="1"/>
          <p:nvPr userDrawn="1"/>
        </p:nvSpPr>
        <p:spPr bwMode="white">
          <a:xfrm>
            <a:off x="5654782" y="6697693"/>
            <a:ext cx="1126911" cy="161454"/>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49"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a:t>
            </a:r>
          </a:p>
        </p:txBody>
      </p:sp>
    </p:spTree>
    <p:extLst>
      <p:ext uri="{BB962C8B-B14F-4D97-AF65-F5344CB8AC3E}">
        <p14:creationId xmlns:p14="http://schemas.microsoft.com/office/powerpoint/2010/main" val="3322468267"/>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fidentiality Slide">
    <p:bg bwMode="gray">
      <p:bgPr>
        <a:blipFill dpi="0" rotWithShape="1">
          <a:blip r:embed="rId2">
            <a:lum/>
          </a:blip>
          <a:srcRect/>
          <a:stretch>
            <a:fillRect t="-1000" b="-1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p>
            <a:r>
              <a:rPr lang="en-US"/>
              <a:t>Click to edit Master title style</a:t>
            </a:r>
          </a:p>
        </p:txBody>
      </p:sp>
    </p:spTree>
    <p:extLst>
      <p:ext uri="{BB962C8B-B14F-4D97-AF65-F5344CB8AC3E}">
        <p14:creationId xmlns:p14="http://schemas.microsoft.com/office/powerpoint/2010/main" val="332812501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ig Idea &amp; 3 Points">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82577" y="2430463"/>
            <a:ext cx="11887200" cy="932563"/>
          </a:xfrm>
        </p:spPr>
        <p:txBody>
          <a:bodyPr/>
          <a:lstStyle>
            <a:lvl1pPr marL="0" indent="0">
              <a:buNone/>
              <a:defRPr sz="5399">
                <a:gradFill>
                  <a:gsLst>
                    <a:gs pos="3333">
                      <a:schemeClr val="tx1"/>
                    </a:gs>
                    <a:gs pos="39000">
                      <a:schemeClr val="tx1"/>
                    </a:gs>
                  </a:gsLst>
                  <a:lin ang="5400000" scaled="0"/>
                </a:gradFill>
              </a:defRPr>
            </a:lvl1pPr>
            <a:lvl2pPr marL="0" indent="0">
              <a:buFontTx/>
              <a:buNone/>
              <a:defRPr sz="2000"/>
            </a:lvl2pPr>
            <a:lvl3pPr marL="228557" indent="0">
              <a:buNone/>
              <a:defRPr/>
            </a:lvl3pPr>
            <a:lvl4pPr marL="457112" indent="0">
              <a:buNone/>
              <a:defRPr/>
            </a:lvl4pPr>
            <a:lvl5pPr marL="685669" indent="0">
              <a:buNone/>
              <a:defRPr/>
            </a:lvl5pPr>
          </a:lstStyle>
          <a:p>
            <a:pPr lvl="0"/>
            <a:r>
              <a:rPr lang="en-US"/>
              <a:t>Edit Master text styles</a:t>
            </a:r>
          </a:p>
        </p:txBody>
      </p:sp>
      <p:sp>
        <p:nvSpPr>
          <p:cNvPr id="4" name="Title 1"/>
          <p:cNvSpPr>
            <a:spLocks noGrp="1"/>
          </p:cNvSpPr>
          <p:nvPr>
            <p:ph type="title"/>
          </p:nvPr>
        </p:nvSpPr>
        <p:spPr>
          <a:xfrm>
            <a:off x="282576" y="1211264"/>
            <a:ext cx="11889564" cy="917575"/>
          </a:xfrm>
        </p:spPr>
        <p:txBody>
          <a:bodyPr/>
          <a:lstStyle>
            <a:lvl1pPr>
              <a:defRPr sz="7198" baseline="0">
                <a:gradFill>
                  <a:gsLst>
                    <a:gs pos="1250">
                      <a:schemeClr val="tx1"/>
                    </a:gs>
                    <a:gs pos="100000">
                      <a:schemeClr val="tx1"/>
                    </a:gs>
                  </a:gsLst>
                  <a:lin ang="5400000" scaled="0"/>
                </a:gradFill>
              </a:defRPr>
            </a:lvl1pPr>
          </a:lstStyle>
          <a:p>
            <a:r>
              <a:rPr lang="en-US"/>
              <a:t>Click to edit Master title style</a:t>
            </a:r>
            <a:endParaRPr lang="en-US" dirty="0"/>
          </a:p>
        </p:txBody>
      </p:sp>
      <p:sp>
        <p:nvSpPr>
          <p:cNvPr id="5" name="TextBox 7"/>
          <p:cNvSpPr txBox="1"/>
          <p:nvPr userDrawn="1"/>
        </p:nvSpPr>
        <p:spPr bwMode="white">
          <a:xfrm>
            <a:off x="5654782" y="6697693"/>
            <a:ext cx="1126911" cy="161454"/>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49"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a:t>
            </a:r>
          </a:p>
        </p:txBody>
      </p:sp>
    </p:spTree>
    <p:extLst>
      <p:ext uri="{BB962C8B-B14F-4D97-AF65-F5344CB8AC3E}">
        <p14:creationId xmlns:p14="http://schemas.microsoft.com/office/powerpoint/2010/main" val="2359018767"/>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41426"/>
            <a:ext cx="5486399" cy="1798637"/>
          </a:xfrm>
        </p:spPr>
        <p:txBody>
          <a:bodyPr/>
          <a:lstStyle>
            <a:lvl1pPr>
              <a:defRPr sz="6599"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599"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304228282"/>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50-50 Left Photo Layout">
    <p:spTree>
      <p:nvGrpSpPr>
        <p:cNvPr id="1" name=""/>
        <p:cNvGrpSpPr/>
        <p:nvPr/>
      </p:nvGrpSpPr>
      <p:grpSpPr>
        <a:xfrm>
          <a:off x="0" y="0"/>
          <a:ext cx="0" cy="0"/>
          <a:chOff x="0" y="0"/>
          <a:chExt cx="0" cy="0"/>
        </a:xfrm>
      </p:grpSpPr>
      <p:sp>
        <p:nvSpPr>
          <p:cNvPr id="2" name="Title 1"/>
          <p:cNvSpPr>
            <a:spLocks noGrp="1"/>
          </p:cNvSpPr>
          <p:nvPr>
            <p:ph type="title"/>
          </p:nvPr>
        </p:nvSpPr>
        <p:spPr>
          <a:xfrm>
            <a:off x="6675439" y="1241427"/>
            <a:ext cx="5486399" cy="917575"/>
          </a:xfrm>
        </p:spPr>
        <p:txBody>
          <a:bodyPr/>
          <a:lstStyle>
            <a:lvl1pPr>
              <a:defRPr sz="6599" baseline="0">
                <a:gradFill>
                  <a:gsLst>
                    <a:gs pos="1250">
                      <a:schemeClr val="tx1"/>
                    </a:gs>
                    <a:gs pos="100000">
                      <a:schemeClr val="tx1"/>
                    </a:gs>
                  </a:gsLst>
                  <a:lin ang="5400000" scaled="0"/>
                </a:gradFill>
              </a:defRPr>
            </a:lvl1pPr>
          </a:lstStyle>
          <a:p>
            <a:r>
              <a:rPr lang="en-US"/>
              <a:t>Click to edit Master title style</a:t>
            </a:r>
            <a:endParaRPr lang="en-US" dirty="0"/>
          </a:p>
        </p:txBody>
      </p:sp>
      <p:sp>
        <p:nvSpPr>
          <p:cNvPr id="4" name="Picture Placeholder 4"/>
          <p:cNvSpPr>
            <a:spLocks noGrp="1"/>
          </p:cNvSpPr>
          <p:nvPr>
            <p:ph type="pic" sz="quarter" idx="10"/>
          </p:nvPr>
        </p:nvSpPr>
        <p:spPr bwMode="ltGray">
          <a:xfrm>
            <a:off x="0" y="0"/>
            <a:ext cx="6216650" cy="6988560"/>
          </a:xfrm>
          <a:blipFill>
            <a:blip r:embed="rId2"/>
            <a:stretch>
              <a:fillRect/>
            </a:stretch>
          </a:blipFill>
        </p:spPr>
        <p:txBody>
          <a:bodyPr tIns="548640" anchor="ctr" anchorCtr="0">
            <a:noAutofit/>
          </a:bodyPr>
          <a:lstStyle>
            <a:lvl1pPr marL="0" indent="0" algn="ctr">
              <a:buNone/>
              <a:defRPr sz="1399" b="1">
                <a:gradFill>
                  <a:gsLst>
                    <a:gs pos="13139">
                      <a:srgbClr val="FFFFFF"/>
                    </a:gs>
                    <a:gs pos="38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1256564499"/>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
        <p:nvSpPr>
          <p:cNvPr id="2" name="TextBox 7"/>
          <p:cNvSpPr txBox="1"/>
          <p:nvPr userDrawn="1"/>
        </p:nvSpPr>
        <p:spPr bwMode="white">
          <a:xfrm>
            <a:off x="5654782" y="6697693"/>
            <a:ext cx="1126911" cy="161454"/>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49"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a:t>
            </a:r>
          </a:p>
        </p:txBody>
      </p:sp>
    </p:spTree>
    <p:extLst>
      <p:ext uri="{BB962C8B-B14F-4D97-AF65-F5344CB8AC3E}">
        <p14:creationId xmlns:p14="http://schemas.microsoft.com/office/powerpoint/2010/main" val="3167523885"/>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Blank Accent Color 2">
    <p:spTree>
      <p:nvGrpSpPr>
        <p:cNvPr id="1" name=""/>
        <p:cNvGrpSpPr/>
        <p:nvPr/>
      </p:nvGrpSpPr>
      <p:grpSpPr>
        <a:xfrm>
          <a:off x="0" y="0"/>
          <a:ext cx="0" cy="0"/>
          <a:chOff x="0" y="0"/>
          <a:chExt cx="0" cy="0"/>
        </a:xfrm>
      </p:grpSpPr>
      <p:sp>
        <p:nvSpPr>
          <p:cNvPr id="2" name="TextBox 7"/>
          <p:cNvSpPr txBox="1"/>
          <p:nvPr userDrawn="1"/>
        </p:nvSpPr>
        <p:spPr bwMode="white">
          <a:xfrm>
            <a:off x="5654782" y="6697693"/>
            <a:ext cx="1126911" cy="161454"/>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49"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a:t>
            </a:r>
          </a:p>
        </p:txBody>
      </p:sp>
    </p:spTree>
    <p:extLst>
      <p:ext uri="{BB962C8B-B14F-4D97-AF65-F5344CB8AC3E}">
        <p14:creationId xmlns:p14="http://schemas.microsoft.com/office/powerpoint/2010/main" val="3943280097"/>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
        <p:nvSpPr>
          <p:cNvPr id="2" name="TextBox 7"/>
          <p:cNvSpPr txBox="1"/>
          <p:nvPr userDrawn="1"/>
        </p:nvSpPr>
        <p:spPr bwMode="white">
          <a:xfrm>
            <a:off x="5654782" y="6697693"/>
            <a:ext cx="1126911" cy="161454"/>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49"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a:t>
            </a:r>
          </a:p>
        </p:txBody>
      </p:sp>
    </p:spTree>
    <p:extLst>
      <p:ext uri="{BB962C8B-B14F-4D97-AF65-F5344CB8AC3E}">
        <p14:creationId xmlns:p14="http://schemas.microsoft.com/office/powerpoint/2010/main" val="61462417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9" y="1212851"/>
            <a:ext cx="11887200" cy="2443746"/>
          </a:xfrm>
          <a:prstGeom prst="rect">
            <a:avLst/>
          </a:prstGeom>
        </p:spPr>
        <p:txBody>
          <a:bodyPr/>
          <a:lstStyle>
            <a:lvl1pPr marL="290457" indent="-290457">
              <a:buClr>
                <a:schemeClr val="tx1"/>
              </a:buClr>
              <a:buSzPct val="90000"/>
              <a:buFont typeface="Wingdings" panose="05000000000000000000" pitchFamily="2" charset="2"/>
              <a:buChar char="§"/>
              <a:defRPr sz="359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390" indent="-280935">
              <a:buClr>
                <a:schemeClr val="tx1"/>
              </a:buClr>
              <a:buSzPct val="90000"/>
              <a:buFont typeface="Wingdings" panose="05000000000000000000" pitchFamily="2" charset="2"/>
              <a:buChar char="§"/>
              <a:defRPr sz="3199">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47" indent="-290457">
              <a:buClr>
                <a:schemeClr val="tx1"/>
              </a:buClr>
              <a:buSzPct val="90000"/>
              <a:buFont typeface="Wingdings" panose="05000000000000000000" pitchFamily="2" charset="2"/>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04" indent="-228557">
              <a:buClr>
                <a:schemeClr val="tx1"/>
              </a:buClr>
              <a:buSzPct val="90000"/>
              <a:buFont typeface="Wingdings" panose="05000000000000000000" pitchFamily="2" charset="2"/>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8960" indent="-228557">
              <a:buClr>
                <a:schemeClr val="tx1"/>
              </a:buClr>
              <a:buSzPct val="90000"/>
              <a:buFont typeface="Wingdings" panose="05000000000000000000" pitchFamily="2" charset="2"/>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2" y="6363076"/>
            <a:ext cx="12436476" cy="631450"/>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99"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8719281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cSld name="Title and Content- Bullets">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310913" y="932608"/>
            <a:ext cx="11814651" cy="1551193"/>
          </a:xfrm>
        </p:spPr>
        <p:txBody>
          <a:bodyPr/>
          <a:lstStyle>
            <a:lvl1pPr>
              <a:defRPr>
                <a:solidFill>
                  <a:schemeClr val="tx2"/>
                </a:solidFill>
              </a:defRPr>
            </a:lvl1pPr>
            <a:lvl2pPr>
              <a:defRPr spc="-87" baseline="0">
                <a:solidFill>
                  <a:schemeClr val="tx2"/>
                </a:solidFill>
              </a:defRPr>
            </a:lvl2pPr>
            <a:lvl3pPr>
              <a:defRPr spc="-87" baseline="0">
                <a:solidFill>
                  <a:schemeClr val="tx2"/>
                </a:solidFill>
              </a:defRPr>
            </a:lvl3pPr>
            <a:lvl4pPr>
              <a:defRPr spc="-87" baseline="0">
                <a:solidFill>
                  <a:schemeClr val="tx2"/>
                </a:solidFill>
              </a:defRPr>
            </a:lvl4pPr>
            <a:lvl5pPr>
              <a:defRPr spc="-87" baseline="0">
                <a:solidFill>
                  <a:schemeClr val="tx2"/>
                </a:solidFill>
              </a:defRPr>
            </a:lvl5pPr>
          </a:lstStyle>
          <a:p>
            <a:pPr lvl="0"/>
            <a:r>
              <a:rPr lang="en-US" dirty="0"/>
              <a:t>Click to edit master text styles</a:t>
            </a:r>
          </a:p>
          <a:p>
            <a:pPr lvl="1"/>
            <a:r>
              <a:rPr lang="en-US" dirty="0"/>
              <a:t>Second level</a:t>
            </a:r>
          </a:p>
          <a:p>
            <a:pPr lvl="2"/>
            <a:r>
              <a:rPr lang="en-US" dirty="0"/>
              <a:t>Third level</a:t>
            </a:r>
          </a:p>
        </p:txBody>
      </p:sp>
      <p:sp>
        <p:nvSpPr>
          <p:cNvPr id="11" name="Title Placeholder 1"/>
          <p:cNvSpPr>
            <a:spLocks noGrp="1"/>
          </p:cNvSpPr>
          <p:nvPr>
            <p:ph type="title" hasCustomPrompt="1"/>
          </p:nvPr>
        </p:nvSpPr>
        <p:spPr>
          <a:xfrm>
            <a:off x="310913" y="233152"/>
            <a:ext cx="11814651" cy="652822"/>
          </a:xfrm>
          <a:prstGeom prst="rect">
            <a:avLst/>
          </a:prstGeom>
        </p:spPr>
        <p:txBody>
          <a:bodyPr vert="horz" lIns="0" tIns="55513" rIns="0" bIns="55513" rtlCol="0" anchor="ctr">
            <a:noAutofit/>
          </a:bodyPr>
          <a:lstStyle/>
          <a:p>
            <a:r>
              <a:rPr lang="en-US" dirty="0"/>
              <a:t>Click To Edit Master Title Style</a:t>
            </a:r>
          </a:p>
        </p:txBody>
      </p:sp>
      <p:sp>
        <p:nvSpPr>
          <p:cNvPr id="6" name="Footer Placeholder 12"/>
          <p:cNvSpPr>
            <a:spLocks noGrp="1"/>
          </p:cNvSpPr>
          <p:nvPr>
            <p:ph type="ftr" sz="quarter" idx="3"/>
          </p:nvPr>
        </p:nvSpPr>
        <p:spPr>
          <a:xfrm>
            <a:off x="4249130" y="6621486"/>
            <a:ext cx="3938217" cy="233151"/>
          </a:xfrm>
          <a:prstGeom prst="rect">
            <a:avLst/>
          </a:prstGeom>
        </p:spPr>
        <p:txBody>
          <a:bodyPr vert="horz" lIns="0" tIns="0" rIns="0" bIns="0" rtlCol="0" anchor="b"/>
          <a:lstStyle>
            <a:lvl1pPr algn="ctr">
              <a:defRPr sz="1020">
                <a:solidFill>
                  <a:schemeClr val="tx1">
                    <a:tint val="75000"/>
                  </a:schemeClr>
                </a:solidFill>
              </a:defRPr>
            </a:lvl1pPr>
          </a:lstStyle>
          <a:p>
            <a:pPr defTabSz="932563">
              <a:defRPr/>
            </a:pPr>
            <a:endParaRPr lang="en-US" dirty="0">
              <a:solidFill>
                <a:srgbClr val="FFFFFF">
                  <a:tint val="75000"/>
                </a:srgbClr>
              </a:solidFill>
            </a:endParaRPr>
          </a:p>
        </p:txBody>
      </p:sp>
      <p:sp>
        <p:nvSpPr>
          <p:cNvPr id="7" name="Slide Number Placeholder 13"/>
          <p:cNvSpPr>
            <a:spLocks noGrp="1"/>
          </p:cNvSpPr>
          <p:nvPr>
            <p:ph type="sldNum" sz="quarter" idx="4"/>
          </p:nvPr>
        </p:nvSpPr>
        <p:spPr>
          <a:xfrm>
            <a:off x="9210764" y="6621486"/>
            <a:ext cx="2901844" cy="233151"/>
          </a:xfrm>
          <a:prstGeom prst="rect">
            <a:avLst/>
          </a:prstGeom>
        </p:spPr>
        <p:txBody>
          <a:bodyPr vert="horz" lIns="0" tIns="0" rIns="0" bIns="0" rtlCol="0" anchor="b"/>
          <a:lstStyle>
            <a:lvl1pPr algn="r">
              <a:defRPr sz="1020">
                <a:solidFill>
                  <a:schemeClr val="tx1">
                    <a:tint val="75000"/>
                  </a:schemeClr>
                </a:solidFill>
              </a:defRPr>
            </a:lvl1pPr>
          </a:lstStyle>
          <a:p>
            <a:pPr defTabSz="932563">
              <a:defRPr/>
            </a:pPr>
            <a:fld id="{BCD8C1DF-6610-478B-A663-62549456F366}" type="slidenum">
              <a:rPr lang="en-US" smtClean="0">
                <a:solidFill>
                  <a:srgbClr val="FFFFFF">
                    <a:tint val="75000"/>
                  </a:srgbClr>
                </a:solidFill>
              </a:rPr>
              <a:pPr defTabSz="932563">
                <a:defRPr/>
              </a:pPr>
              <a:t>‹#›</a:t>
            </a:fld>
            <a:endParaRPr lang="en-US">
              <a:solidFill>
                <a:srgbClr val="FFFFFF">
                  <a:tint val="75000"/>
                </a:srgbClr>
              </a:solidFill>
            </a:endParaRPr>
          </a:p>
        </p:txBody>
      </p:sp>
    </p:spTree>
    <p:extLst>
      <p:ext uri="{BB962C8B-B14F-4D97-AF65-F5344CB8AC3E}">
        <p14:creationId xmlns:p14="http://schemas.microsoft.com/office/powerpoint/2010/main" val="24108416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Box 7"/>
          <p:cNvSpPr txBox="1"/>
          <p:nvPr userDrawn="1"/>
        </p:nvSpPr>
        <p:spPr bwMode="white">
          <a:xfrm>
            <a:off x="4995146" y="6697627"/>
            <a:ext cx="244618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 INTERNAL ONLY</a:t>
            </a:r>
          </a:p>
        </p:txBody>
      </p:sp>
    </p:spTree>
    <p:extLst>
      <p:ext uri="{BB962C8B-B14F-4D97-AF65-F5344CB8AC3E}">
        <p14:creationId xmlns:p14="http://schemas.microsoft.com/office/powerpoint/2010/main" val="340207206"/>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TextBox 7"/>
          <p:cNvSpPr txBox="1"/>
          <p:nvPr userDrawn="1"/>
        </p:nvSpPr>
        <p:spPr bwMode="white">
          <a:xfrm>
            <a:off x="4995146" y="6697627"/>
            <a:ext cx="244618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 INTERNAL ONLY</a:t>
            </a:r>
          </a:p>
        </p:txBody>
      </p:sp>
    </p:spTree>
    <p:extLst>
      <p:ext uri="{BB962C8B-B14F-4D97-AF65-F5344CB8AC3E}">
        <p14:creationId xmlns:p14="http://schemas.microsoft.com/office/powerpoint/2010/main" val="4106765978"/>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7"/>
          <p:cNvSpPr txBox="1"/>
          <p:nvPr userDrawn="1"/>
        </p:nvSpPr>
        <p:spPr bwMode="white">
          <a:xfrm>
            <a:off x="4995146" y="6697627"/>
            <a:ext cx="244618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 INTERNAL ONLY</a:t>
            </a:r>
          </a:p>
        </p:txBody>
      </p:sp>
    </p:spTree>
    <p:extLst>
      <p:ext uri="{BB962C8B-B14F-4D97-AF65-F5344CB8AC3E}">
        <p14:creationId xmlns:p14="http://schemas.microsoft.com/office/powerpoint/2010/main" val="785001215"/>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7"/>
          <p:cNvSpPr txBox="1"/>
          <p:nvPr userDrawn="1"/>
        </p:nvSpPr>
        <p:spPr bwMode="white">
          <a:xfrm>
            <a:off x="4995146" y="6697627"/>
            <a:ext cx="244618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 INTERNAL ONLY</a:t>
            </a:r>
          </a:p>
        </p:txBody>
      </p:sp>
    </p:spTree>
    <p:extLst>
      <p:ext uri="{BB962C8B-B14F-4D97-AF65-F5344CB8AC3E}">
        <p14:creationId xmlns:p14="http://schemas.microsoft.com/office/powerpoint/2010/main" val="3561312122"/>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Box 7"/>
          <p:cNvSpPr txBox="1"/>
          <p:nvPr userDrawn="1"/>
        </p:nvSpPr>
        <p:spPr bwMode="white">
          <a:xfrm>
            <a:off x="4995146" y="6697627"/>
            <a:ext cx="244618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 INTERNAL ONLY</a:t>
            </a:r>
          </a:p>
        </p:txBody>
      </p:sp>
    </p:spTree>
    <p:extLst>
      <p:ext uri="{BB962C8B-B14F-4D97-AF65-F5344CB8AC3E}">
        <p14:creationId xmlns:p14="http://schemas.microsoft.com/office/powerpoint/2010/main" val="2845314969"/>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1.e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theme" Target="../theme/theme2.xml"/><Relationship Id="rId1" Type="http://schemas.openxmlformats.org/officeDocument/2006/relationships/slideLayout" Target="../slideLayouts/slideLayout2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slideLayout" Target="../slideLayouts/slideLayout35.xml"/><Relationship Id="rId18" Type="http://schemas.openxmlformats.org/officeDocument/2006/relationships/slideLayout" Target="../slideLayouts/slideLayout40.xml"/><Relationship Id="rId26" Type="http://schemas.openxmlformats.org/officeDocument/2006/relationships/theme" Target="../theme/theme3.xml"/><Relationship Id="rId3" Type="http://schemas.openxmlformats.org/officeDocument/2006/relationships/slideLayout" Target="../slideLayouts/slideLayout25.xml"/><Relationship Id="rId21" Type="http://schemas.openxmlformats.org/officeDocument/2006/relationships/slideLayout" Target="../slideLayouts/slideLayout43.xml"/><Relationship Id="rId7" Type="http://schemas.openxmlformats.org/officeDocument/2006/relationships/slideLayout" Target="../slideLayouts/slideLayout29.xml"/><Relationship Id="rId12" Type="http://schemas.openxmlformats.org/officeDocument/2006/relationships/slideLayout" Target="../slideLayouts/slideLayout34.xml"/><Relationship Id="rId17" Type="http://schemas.openxmlformats.org/officeDocument/2006/relationships/slideLayout" Target="../slideLayouts/slideLayout39.xml"/><Relationship Id="rId25" Type="http://schemas.openxmlformats.org/officeDocument/2006/relationships/slideLayout" Target="../slideLayouts/slideLayout47.xml"/><Relationship Id="rId2" Type="http://schemas.openxmlformats.org/officeDocument/2006/relationships/slideLayout" Target="../slideLayouts/slideLayout24.xml"/><Relationship Id="rId16" Type="http://schemas.openxmlformats.org/officeDocument/2006/relationships/slideLayout" Target="../slideLayouts/slideLayout38.xml"/><Relationship Id="rId20" Type="http://schemas.openxmlformats.org/officeDocument/2006/relationships/slideLayout" Target="../slideLayouts/slideLayout42.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24" Type="http://schemas.openxmlformats.org/officeDocument/2006/relationships/slideLayout" Target="../slideLayouts/slideLayout46.xml"/><Relationship Id="rId5" Type="http://schemas.openxmlformats.org/officeDocument/2006/relationships/slideLayout" Target="../slideLayouts/slideLayout27.xml"/><Relationship Id="rId15" Type="http://schemas.openxmlformats.org/officeDocument/2006/relationships/slideLayout" Target="../slideLayouts/slideLayout37.xml"/><Relationship Id="rId23" Type="http://schemas.openxmlformats.org/officeDocument/2006/relationships/slideLayout" Target="../slideLayouts/slideLayout45.xml"/><Relationship Id="rId10" Type="http://schemas.openxmlformats.org/officeDocument/2006/relationships/slideLayout" Target="../slideLayouts/slideLayout32.xml"/><Relationship Id="rId19" Type="http://schemas.openxmlformats.org/officeDocument/2006/relationships/slideLayout" Target="../slideLayouts/slideLayout41.xml"/><Relationship Id="rId4" Type="http://schemas.openxmlformats.org/officeDocument/2006/relationships/slideLayout" Target="../slideLayouts/slideLayout26.xml"/><Relationship Id="rId9" Type="http://schemas.openxmlformats.org/officeDocument/2006/relationships/slideLayout" Target="../slideLayouts/slideLayout31.xml"/><Relationship Id="rId14" Type="http://schemas.openxmlformats.org/officeDocument/2006/relationships/slideLayout" Target="../slideLayouts/slideLayout36.xml"/><Relationship Id="rId22" Type="http://schemas.openxmlformats.org/officeDocument/2006/relationships/slideLayout" Target="../slideLayouts/slideLayout44.xml"/><Relationship Id="rId27" Type="http://schemas.openxmlformats.org/officeDocument/2006/relationships/image" Target="../media/image1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23"/>
          <a:stretch>
            <a:fillRect/>
          </a:stretch>
        </p:blipFill>
        <p:spPr>
          <a:xfrm rot="5400000">
            <a:off x="9371795" y="3072299"/>
            <a:ext cx="6995160" cy="849926"/>
          </a:xfrm>
          <a:prstGeom prst="rect">
            <a:avLst/>
          </a:prstGeom>
        </p:spPr>
      </p:pic>
    </p:spTree>
    <p:extLst>
      <p:ext uri="{BB962C8B-B14F-4D97-AF65-F5344CB8AC3E}">
        <p14:creationId xmlns:p14="http://schemas.microsoft.com/office/powerpoint/2010/main" val="2750317772"/>
      </p:ext>
    </p:extLst>
  </p:cSld>
  <p:clrMap bg1="lt1" tx1="dk1" bg2="lt2" tx2="dk2" accent1="accent1" accent2="accent2" accent3="accent3" accent4="accent4" accent5="accent5" accent6="accent6" hlink="hlink" folHlink="folHlink"/>
  <p:sldLayoutIdLst>
    <p:sldLayoutId id="2147484469" r:id="rId1"/>
    <p:sldLayoutId id="2147484388" r:id="rId2"/>
    <p:sldLayoutId id="2147484470" r:id="rId3"/>
    <p:sldLayoutId id="2147484471" r:id="rId4"/>
    <p:sldLayoutId id="2147484390" r:id="rId5"/>
    <p:sldLayoutId id="2147484392" r:id="rId6"/>
    <p:sldLayoutId id="2147484394" r:id="rId7"/>
    <p:sldLayoutId id="2147484396" r:id="rId8"/>
    <p:sldLayoutId id="2147484397" r:id="rId9"/>
    <p:sldLayoutId id="2147484398" r:id="rId10"/>
    <p:sldLayoutId id="2147484399" r:id="rId11"/>
    <p:sldLayoutId id="2147484400" r:id="rId12"/>
    <p:sldLayoutId id="2147484401" r:id="rId13"/>
    <p:sldLayoutId id="2147484403" r:id="rId14"/>
    <p:sldLayoutId id="2147484464" r:id="rId15"/>
    <p:sldLayoutId id="2147484404" r:id="rId16"/>
    <p:sldLayoutId id="2147484405" r:id="rId17"/>
    <p:sldLayoutId id="2147484407" r:id="rId18"/>
    <p:sldLayoutId id="2147484409" r:id="rId19"/>
    <p:sldLayoutId id="2147484410" r:id="rId20"/>
    <p:sldLayoutId id="2147484481" r:id="rId21"/>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auto">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19" name="Picture 18"/>
          <p:cNvPicPr>
            <a:picLocks noChangeAspect="1"/>
          </p:cNvPicPr>
          <p:nvPr userDrawn="1"/>
        </p:nvPicPr>
        <p:blipFill>
          <a:blip r:embed="rId3"/>
          <a:stretch>
            <a:fillRect/>
          </a:stretch>
        </p:blipFill>
        <p:spPr>
          <a:xfrm rot="5400000">
            <a:off x="9371795" y="3072299"/>
            <a:ext cx="6995160" cy="849926"/>
          </a:xfrm>
          <a:prstGeom prst="rect">
            <a:avLst/>
          </a:prstGeom>
        </p:spPr>
      </p:pic>
    </p:spTree>
    <p:extLst>
      <p:ext uri="{BB962C8B-B14F-4D97-AF65-F5344CB8AC3E}">
        <p14:creationId xmlns:p14="http://schemas.microsoft.com/office/powerpoint/2010/main" val="3636932969"/>
      </p:ext>
    </p:extLst>
  </p:cSld>
  <p:clrMap bg1="dk1" tx1="lt1" bg2="dk2" tx2="lt2" accent1="accent1" accent2="accent2" accent3="accent3" accent4="accent4" accent5="accent5" accent6="accent6" hlink="hlink" folHlink="folHlink"/>
  <p:sldLayoutIdLst>
    <p:sldLayoutId id="2147484479" r:id="rId1"/>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800"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1pPr>
      <a:lvl2pPr marL="584200" marR="0" indent="-2413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2pPr>
      <a:lvl3pPr marL="8001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3pPr>
      <a:lvl4pPr marL="10287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1800"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4pPr>
      <a:lvl5pPr marL="12573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1800"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5"/>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1" y="1212851"/>
            <a:ext cx="11887198" cy="2228302"/>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6" name="Picture 5"/>
          <p:cNvPicPr>
            <a:picLocks noChangeAspect="1"/>
          </p:cNvPicPr>
          <p:nvPr userDrawn="1"/>
        </p:nvPicPr>
        <p:blipFill>
          <a:blip r:embed="rId27"/>
          <a:stretch>
            <a:fillRect/>
          </a:stretch>
        </p:blipFill>
        <p:spPr>
          <a:xfrm rot="5400000">
            <a:off x="9489150" y="3050514"/>
            <a:ext cx="6995160" cy="894134"/>
          </a:xfrm>
          <a:prstGeom prst="rect">
            <a:avLst/>
          </a:prstGeom>
        </p:spPr>
      </p:pic>
    </p:spTree>
    <p:extLst>
      <p:ext uri="{BB962C8B-B14F-4D97-AF65-F5344CB8AC3E}">
        <p14:creationId xmlns:p14="http://schemas.microsoft.com/office/powerpoint/2010/main" val="233416915"/>
      </p:ext>
    </p:extLst>
  </p:cSld>
  <p:clrMap bg1="dk1" tx1="lt1" bg2="dk2" tx2="lt2" accent1="accent1" accent2="accent2" accent3="accent3" accent4="accent4" accent5="accent5" accent6="accent6" hlink="hlink" folHlink="folHlink"/>
  <p:sldLayoutIdLst>
    <p:sldLayoutId id="2147484484" r:id="rId1"/>
    <p:sldLayoutId id="2147484485" r:id="rId2"/>
    <p:sldLayoutId id="2147484486" r:id="rId3"/>
    <p:sldLayoutId id="2147484487" r:id="rId4"/>
    <p:sldLayoutId id="2147484488" r:id="rId5"/>
    <p:sldLayoutId id="2147484489" r:id="rId6"/>
    <p:sldLayoutId id="2147484490" r:id="rId7"/>
    <p:sldLayoutId id="2147484491" r:id="rId8"/>
    <p:sldLayoutId id="2147484492" r:id="rId9"/>
    <p:sldLayoutId id="2147484493" r:id="rId10"/>
    <p:sldLayoutId id="2147484494" r:id="rId11"/>
    <p:sldLayoutId id="2147484495" r:id="rId12"/>
    <p:sldLayoutId id="2147484496" r:id="rId13"/>
    <p:sldLayoutId id="2147484497" r:id="rId14"/>
    <p:sldLayoutId id="2147484498" r:id="rId15"/>
    <p:sldLayoutId id="2147484499" r:id="rId16"/>
    <p:sldLayoutId id="2147484500" r:id="rId17"/>
    <p:sldLayoutId id="2147484501" r:id="rId18"/>
    <p:sldLayoutId id="2147484502" r:id="rId19"/>
    <p:sldLayoutId id="2147484503" r:id="rId20"/>
    <p:sldLayoutId id="2147484504" r:id="rId21"/>
    <p:sldLayoutId id="2147484505" r:id="rId22"/>
    <p:sldLayoutId id="2147484506" r:id="rId23"/>
    <p:sldLayoutId id="2147484507" r:id="rId24"/>
    <p:sldLayoutId id="2147484508" r:id="rId25"/>
  </p:sldLayoutIdLst>
  <p:transition>
    <p:fade/>
  </p:transition>
  <p:txStyles>
    <p:titleStyle>
      <a:lvl1pPr algn="l" defTabSz="932563" rtl="0" eaLnBrk="1" latinLnBrk="0" hangingPunct="1">
        <a:lnSpc>
          <a:spcPct val="90000"/>
        </a:lnSpc>
        <a:spcBef>
          <a:spcPct val="0"/>
        </a:spcBef>
        <a:buNone/>
        <a:defRPr lang="en-US" sz="5399"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34" marR="0" indent="-342834" algn="l" defTabSz="93256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99" kern="1200" spc="0" baseline="0">
          <a:gradFill>
            <a:gsLst>
              <a:gs pos="1250">
                <a:schemeClr val="tx1"/>
              </a:gs>
              <a:gs pos="100000">
                <a:schemeClr val="tx1"/>
              </a:gs>
            </a:gsLst>
            <a:lin ang="5400000" scaled="0"/>
          </a:gradFill>
          <a:latin typeface="+mj-lt"/>
          <a:ea typeface="+mn-ea"/>
          <a:cs typeface="+mn-cs"/>
        </a:defRPr>
      </a:lvl1pPr>
      <a:lvl2pPr marL="584088" marR="0" indent="-241253" algn="l" defTabSz="93256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799946" marR="0" indent="-228557" algn="l" defTabSz="93256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1028503" marR="0" indent="-228557" algn="l" defTabSz="93256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7058" marR="0" indent="-228557" algn="l" defTabSz="93256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63" rtl="0" eaLnBrk="1" latinLnBrk="0" hangingPunct="1">
        <a:defRPr sz="1800" kern="1200">
          <a:solidFill>
            <a:schemeClr val="tx1"/>
          </a:solidFill>
          <a:latin typeface="+mn-lt"/>
          <a:ea typeface="+mn-ea"/>
          <a:cs typeface="+mn-cs"/>
        </a:defRPr>
      </a:lvl1pPr>
      <a:lvl2pPr marL="466281" algn="l" defTabSz="932563" rtl="0" eaLnBrk="1" latinLnBrk="0" hangingPunct="1">
        <a:defRPr sz="1800" kern="1200">
          <a:solidFill>
            <a:schemeClr val="tx1"/>
          </a:solidFill>
          <a:latin typeface="+mn-lt"/>
          <a:ea typeface="+mn-ea"/>
          <a:cs typeface="+mn-cs"/>
        </a:defRPr>
      </a:lvl2pPr>
      <a:lvl3pPr marL="932563" algn="l" defTabSz="932563" rtl="0" eaLnBrk="1" latinLnBrk="0" hangingPunct="1">
        <a:defRPr sz="1800" kern="1200">
          <a:solidFill>
            <a:schemeClr val="tx1"/>
          </a:solidFill>
          <a:latin typeface="+mn-lt"/>
          <a:ea typeface="+mn-ea"/>
          <a:cs typeface="+mn-cs"/>
        </a:defRPr>
      </a:lvl3pPr>
      <a:lvl4pPr marL="1398844" algn="l" defTabSz="932563" rtl="0" eaLnBrk="1" latinLnBrk="0" hangingPunct="1">
        <a:defRPr sz="1800" kern="1200">
          <a:solidFill>
            <a:schemeClr val="tx1"/>
          </a:solidFill>
          <a:latin typeface="+mn-lt"/>
          <a:ea typeface="+mn-ea"/>
          <a:cs typeface="+mn-cs"/>
        </a:defRPr>
      </a:lvl4pPr>
      <a:lvl5pPr marL="1865126" algn="l" defTabSz="932563" rtl="0" eaLnBrk="1" latinLnBrk="0" hangingPunct="1">
        <a:defRPr sz="1800" kern="1200">
          <a:solidFill>
            <a:schemeClr val="tx1"/>
          </a:solidFill>
          <a:latin typeface="+mn-lt"/>
          <a:ea typeface="+mn-ea"/>
          <a:cs typeface="+mn-cs"/>
        </a:defRPr>
      </a:lvl5pPr>
      <a:lvl6pPr marL="2331408" algn="l" defTabSz="932563" rtl="0" eaLnBrk="1" latinLnBrk="0" hangingPunct="1">
        <a:defRPr sz="1800" kern="1200">
          <a:solidFill>
            <a:schemeClr val="tx1"/>
          </a:solidFill>
          <a:latin typeface="+mn-lt"/>
          <a:ea typeface="+mn-ea"/>
          <a:cs typeface="+mn-cs"/>
        </a:defRPr>
      </a:lvl6pPr>
      <a:lvl7pPr marL="2797689" algn="l" defTabSz="932563" rtl="0" eaLnBrk="1" latinLnBrk="0" hangingPunct="1">
        <a:defRPr sz="1800" kern="1200">
          <a:solidFill>
            <a:schemeClr val="tx1"/>
          </a:solidFill>
          <a:latin typeface="+mn-lt"/>
          <a:ea typeface="+mn-ea"/>
          <a:cs typeface="+mn-cs"/>
        </a:defRPr>
      </a:lvl7pPr>
      <a:lvl8pPr marL="3263970" algn="l" defTabSz="932563" rtl="0" eaLnBrk="1" latinLnBrk="0" hangingPunct="1">
        <a:defRPr sz="1800" kern="1200">
          <a:solidFill>
            <a:schemeClr val="tx1"/>
          </a:solidFill>
          <a:latin typeface="+mn-lt"/>
          <a:ea typeface="+mn-ea"/>
          <a:cs typeface="+mn-cs"/>
        </a:defRPr>
      </a:lvl8pPr>
      <a:lvl9pPr marL="3730253" algn="l" defTabSz="93256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16.emf"/><Relationship Id="rId7" Type="http://schemas.openxmlformats.org/officeDocument/2006/relationships/image" Target="../media/image20.PNG"/><Relationship Id="rId2" Type="http://schemas.openxmlformats.org/officeDocument/2006/relationships/image" Target="../media/image15.png"/><Relationship Id="rId1" Type="http://schemas.openxmlformats.org/officeDocument/2006/relationships/slideLayout" Target="../slideLayouts/slideLayout9.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4.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20.PNG"/><Relationship Id="rId2" Type="http://schemas.openxmlformats.org/officeDocument/2006/relationships/image" Target="../media/image15.png"/><Relationship Id="rId1" Type="http://schemas.openxmlformats.org/officeDocument/2006/relationships/slideLayout" Target="../slideLayouts/slideLayout9.xml"/><Relationship Id="rId6" Type="http://schemas.openxmlformats.org/officeDocument/2006/relationships/image" Target="../media/image19.png"/><Relationship Id="rId5" Type="http://schemas.openxmlformats.org/officeDocument/2006/relationships/image" Target="../media/image16.emf"/><Relationship Id="rId4" Type="http://schemas.openxmlformats.org/officeDocument/2006/relationships/image" Target="../media/image18.png"/></Relationships>
</file>

<file path=ppt/slides/_rels/slide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5.png"/><Relationship Id="rId1" Type="http://schemas.openxmlformats.org/officeDocument/2006/relationships/slideLayout" Target="../slideLayouts/slideLayout9.xml"/><Relationship Id="rId5" Type="http://schemas.openxmlformats.org/officeDocument/2006/relationships/image" Target="../media/image20.PNG"/><Relationship Id="rId4" Type="http://schemas.openxmlformats.org/officeDocument/2006/relationships/image" Target="../media/image16.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4638" y="1828800"/>
            <a:ext cx="11887200" cy="2412968"/>
          </a:xfrm>
        </p:spPr>
        <p:txBody>
          <a:bodyPr/>
          <a:lstStyle/>
          <a:p>
            <a:pPr marL="342900" lvl="1" indent="0">
              <a:buNone/>
            </a:pPr>
            <a:endParaRPr lang="en-US" dirty="0"/>
          </a:p>
          <a:p>
            <a:pPr lvl="0"/>
            <a:r>
              <a:rPr lang="en-US" dirty="0"/>
              <a:t>Just In Time migration</a:t>
            </a:r>
          </a:p>
          <a:p>
            <a:pPr lvl="1"/>
            <a:r>
              <a:rPr lang="en-US" dirty="0"/>
              <a:t>Migrating accounts in without changing the users’ passwords</a:t>
            </a:r>
          </a:p>
          <a:p>
            <a:pPr lvl="1"/>
            <a:r>
              <a:rPr lang="en-US" dirty="0"/>
              <a:t>No impact to the customer experience</a:t>
            </a:r>
          </a:p>
          <a:p>
            <a:pPr lvl="1"/>
            <a:r>
              <a:rPr lang="en-US" dirty="0"/>
              <a:t>Keep legacy on-</a:t>
            </a:r>
            <a:r>
              <a:rPr lang="en-US" dirty="0" err="1"/>
              <a:t>prem</a:t>
            </a:r>
            <a:r>
              <a:rPr lang="en-US" dirty="0"/>
              <a:t> apps and new cloud apps running side-by-side</a:t>
            </a:r>
          </a:p>
        </p:txBody>
      </p:sp>
      <p:sp>
        <p:nvSpPr>
          <p:cNvPr id="2" name="Title 1"/>
          <p:cNvSpPr>
            <a:spLocks noGrp="1"/>
          </p:cNvSpPr>
          <p:nvPr>
            <p:ph type="title"/>
          </p:nvPr>
        </p:nvSpPr>
        <p:spPr/>
        <p:txBody>
          <a:bodyPr/>
          <a:lstStyle/>
          <a:p>
            <a:r>
              <a:rPr lang="en-US" sz="4000" dirty="0">
                <a:gradFill>
                  <a:gsLst>
                    <a:gs pos="4103">
                      <a:schemeClr val="tx1"/>
                    </a:gs>
                    <a:gs pos="36000">
                      <a:schemeClr val="tx1"/>
                    </a:gs>
                  </a:gsLst>
                  <a:lin ang="5400000" scaled="0"/>
                </a:gradFill>
              </a:rPr>
              <a:t>Customer with 10s of millions of accounts in a custom user data store</a:t>
            </a:r>
          </a:p>
        </p:txBody>
      </p:sp>
    </p:spTree>
    <p:extLst>
      <p:ext uri="{BB962C8B-B14F-4D97-AF65-F5344CB8AC3E}">
        <p14:creationId xmlns:p14="http://schemas.microsoft.com/office/powerpoint/2010/main" val="12409022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3261666" y="1136952"/>
            <a:ext cx="6156971" cy="5823311"/>
          </a:xfrm>
          <a:prstGeom prst="rect">
            <a:avLst/>
          </a:prstGeom>
        </p:spPr>
      </p:pic>
      <p:sp>
        <p:nvSpPr>
          <p:cNvPr id="4" name="Title 3"/>
          <p:cNvSpPr>
            <a:spLocks noGrp="1"/>
          </p:cNvSpPr>
          <p:nvPr>
            <p:ph type="title"/>
          </p:nvPr>
        </p:nvSpPr>
        <p:spPr/>
        <p:txBody>
          <a:bodyPr/>
          <a:lstStyle/>
          <a:p>
            <a:r>
              <a:rPr lang="en-US" dirty="0"/>
              <a:t>Identity Experience Engine</a:t>
            </a:r>
          </a:p>
        </p:txBody>
      </p:sp>
    </p:spTree>
    <p:extLst>
      <p:ext uri="{BB962C8B-B14F-4D97-AF65-F5344CB8AC3E}">
        <p14:creationId xmlns:p14="http://schemas.microsoft.com/office/powerpoint/2010/main" val="1407611894"/>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Pentagon 10"/>
          <p:cNvSpPr/>
          <p:nvPr/>
        </p:nvSpPr>
        <p:spPr bwMode="auto">
          <a:xfrm rot="5400000">
            <a:off x="4359565" y="2135420"/>
            <a:ext cx="758322" cy="609514"/>
          </a:xfrm>
          <a:prstGeom prst="homePlate">
            <a:avLst/>
          </a:prstGeom>
          <a:solidFill>
            <a:srgbClr val="002060"/>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2" name="Chevron 11"/>
          <p:cNvSpPr/>
          <p:nvPr/>
        </p:nvSpPr>
        <p:spPr bwMode="auto">
          <a:xfrm rot="5400000">
            <a:off x="4334051" y="2677991"/>
            <a:ext cx="812525" cy="609514"/>
          </a:xfrm>
          <a:prstGeom prst="chevron">
            <a:avLst/>
          </a:prstGeom>
          <a:solidFill>
            <a:srgbClr val="002060"/>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3" name="Chevron 12"/>
          <p:cNvSpPr/>
          <p:nvPr/>
        </p:nvSpPr>
        <p:spPr bwMode="auto">
          <a:xfrm rot="5400000">
            <a:off x="5477428" y="2691216"/>
            <a:ext cx="911333" cy="609514"/>
          </a:xfrm>
          <a:prstGeom prst="chevron">
            <a:avLst/>
          </a:prstGeom>
          <a:solidFill>
            <a:srgbClr val="92D050"/>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4" name="Chevron 13"/>
          <p:cNvSpPr/>
          <p:nvPr/>
        </p:nvSpPr>
        <p:spPr bwMode="auto">
          <a:xfrm rot="5400000">
            <a:off x="5472623" y="3344483"/>
            <a:ext cx="907578" cy="609514"/>
          </a:xfrm>
          <a:prstGeom prst="chevron">
            <a:avLst/>
          </a:prstGeom>
          <a:solidFill>
            <a:srgbClr val="92D050"/>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25" name="TextBox 24"/>
          <p:cNvSpPr txBox="1"/>
          <p:nvPr/>
        </p:nvSpPr>
        <p:spPr>
          <a:xfrm>
            <a:off x="1262790" y="2191497"/>
            <a:ext cx="3034788" cy="516992"/>
          </a:xfrm>
          <a:prstGeom prst="rect">
            <a:avLst/>
          </a:prstGeom>
          <a:noFill/>
        </p:spPr>
        <p:txBody>
          <a:bodyPr wrap="square" lIns="182854" tIns="146283" rIns="182854" bIns="146283" rtlCol="0">
            <a:spAutoFit/>
          </a:bodyPr>
          <a:lstStyle/>
          <a:p>
            <a:pPr algn="r">
              <a:lnSpc>
                <a:spcPct val="90000"/>
              </a:lnSpc>
              <a:spcAft>
                <a:spcPts val="600"/>
              </a:spcAft>
            </a:pPr>
            <a:r>
              <a:rPr lang="en-US" sz="1599" dirty="0">
                <a:gradFill>
                  <a:gsLst>
                    <a:gs pos="2917">
                      <a:schemeClr val="tx1"/>
                    </a:gs>
                    <a:gs pos="30000">
                      <a:schemeClr val="tx1"/>
                    </a:gs>
                  </a:gsLst>
                  <a:lin ang="5400000" scaled="0"/>
                </a:gradFill>
              </a:rPr>
              <a:t>1. Identity Provider Selection</a:t>
            </a:r>
          </a:p>
        </p:txBody>
      </p:sp>
      <p:sp>
        <p:nvSpPr>
          <p:cNvPr id="26" name="TextBox 25"/>
          <p:cNvSpPr txBox="1"/>
          <p:nvPr/>
        </p:nvSpPr>
        <p:spPr>
          <a:xfrm>
            <a:off x="641283" y="2450496"/>
            <a:ext cx="3769431" cy="825659"/>
          </a:xfrm>
          <a:prstGeom prst="rect">
            <a:avLst/>
          </a:prstGeom>
          <a:noFill/>
        </p:spPr>
        <p:txBody>
          <a:bodyPr wrap="square" lIns="182854" tIns="146283" rIns="182854" bIns="146283" rtlCol="0">
            <a:spAutoFit/>
          </a:bodyPr>
          <a:lstStyle/>
          <a:p>
            <a:pPr algn="r">
              <a:lnSpc>
                <a:spcPct val="90000"/>
              </a:lnSpc>
              <a:spcAft>
                <a:spcPts val="600"/>
              </a:spcAft>
            </a:pPr>
            <a:r>
              <a:rPr lang="en-US" sz="1599" dirty="0">
                <a:gradFill>
                  <a:gsLst>
                    <a:gs pos="2917">
                      <a:schemeClr val="tx1"/>
                    </a:gs>
                    <a:gs pos="30000">
                      <a:schemeClr val="tx1"/>
                    </a:gs>
                  </a:gsLst>
                  <a:lin ang="5400000" scaled="0"/>
                </a:gradFill>
              </a:rPr>
              <a:t>2. Collect email and password</a:t>
            </a:r>
          </a:p>
          <a:p>
            <a:pPr algn="r">
              <a:lnSpc>
                <a:spcPct val="90000"/>
              </a:lnSpc>
              <a:spcAft>
                <a:spcPts val="600"/>
              </a:spcAft>
            </a:pPr>
            <a:r>
              <a:rPr lang="en-US" sz="1599" dirty="0">
                <a:gradFill>
                  <a:gsLst>
                    <a:gs pos="2917">
                      <a:schemeClr val="tx1"/>
                    </a:gs>
                    <a:gs pos="30000">
                      <a:schemeClr val="tx1"/>
                    </a:gs>
                  </a:gsLst>
                  <a:lin ang="5400000" scaled="0"/>
                </a:gradFill>
              </a:rPr>
              <a:t>Send to REST API</a:t>
            </a:r>
          </a:p>
        </p:txBody>
      </p:sp>
      <p:sp>
        <p:nvSpPr>
          <p:cNvPr id="27" name="TextBox 26"/>
          <p:cNvSpPr txBox="1"/>
          <p:nvPr/>
        </p:nvSpPr>
        <p:spPr>
          <a:xfrm>
            <a:off x="6464192" y="2434512"/>
            <a:ext cx="3393147" cy="1051539"/>
          </a:xfrm>
          <a:prstGeom prst="rect">
            <a:avLst/>
          </a:prstGeom>
          <a:noFill/>
        </p:spPr>
        <p:txBody>
          <a:bodyPr wrap="square" lIns="182854" tIns="146283" rIns="182854" bIns="146283" rtlCol="0">
            <a:spAutoFit/>
          </a:bodyPr>
          <a:lstStyle/>
          <a:p>
            <a:pPr>
              <a:lnSpc>
                <a:spcPct val="90000"/>
              </a:lnSpc>
              <a:spcAft>
                <a:spcPts val="600"/>
              </a:spcAft>
            </a:pPr>
            <a:r>
              <a:rPr lang="en-US" sz="1599" dirty="0">
                <a:gradFill>
                  <a:gsLst>
                    <a:gs pos="2917">
                      <a:schemeClr val="tx1"/>
                    </a:gs>
                    <a:gs pos="30000">
                      <a:schemeClr val="tx1"/>
                    </a:gs>
                  </a:gsLst>
                  <a:lin ang="5400000" scaled="0"/>
                </a:gradFill>
              </a:rPr>
              <a:t>3.Find User, get user profile data, User status </a:t>
            </a:r>
            <a:r>
              <a:rPr lang="en-US" sz="1599" b="1" dirty="0">
                <a:gradFill>
                  <a:gsLst>
                    <a:gs pos="2917">
                      <a:schemeClr val="tx1"/>
                    </a:gs>
                    <a:gs pos="30000">
                      <a:schemeClr val="tx1"/>
                    </a:gs>
                  </a:gsLst>
                  <a:lin ang="5400000" scaled="0"/>
                </a:gradFill>
              </a:rPr>
              <a:t>(0) not migrated</a:t>
            </a:r>
          </a:p>
          <a:p>
            <a:pPr>
              <a:lnSpc>
                <a:spcPct val="90000"/>
              </a:lnSpc>
              <a:spcAft>
                <a:spcPts val="600"/>
              </a:spcAft>
            </a:pPr>
            <a:r>
              <a:rPr lang="en-US" sz="1599" dirty="0">
                <a:gradFill>
                  <a:gsLst>
                    <a:gs pos="2917">
                      <a:schemeClr val="tx1"/>
                    </a:gs>
                    <a:gs pos="30000">
                      <a:schemeClr val="tx1"/>
                    </a:gs>
                  </a:gsLst>
                  <a:lin ang="5400000" scaled="0"/>
                </a:gradFill>
              </a:rPr>
              <a:t>4. AUTH email and password</a:t>
            </a:r>
          </a:p>
        </p:txBody>
      </p:sp>
      <p:sp>
        <p:nvSpPr>
          <p:cNvPr id="35" name="TextBox 34"/>
          <p:cNvSpPr txBox="1"/>
          <p:nvPr/>
        </p:nvSpPr>
        <p:spPr>
          <a:xfrm>
            <a:off x="6691287" y="3784377"/>
            <a:ext cx="3891169" cy="2720721"/>
          </a:xfrm>
          <a:prstGeom prst="rect">
            <a:avLst/>
          </a:prstGeom>
          <a:noFill/>
        </p:spPr>
        <p:txBody>
          <a:bodyPr wrap="square" lIns="182854" tIns="146283" rIns="182854" bIns="146283" rtlCol="0">
            <a:spAutoFit/>
          </a:bodyPr>
          <a:lstStyle/>
          <a:p>
            <a:pPr>
              <a:lnSpc>
                <a:spcPct val="90000"/>
              </a:lnSpc>
              <a:spcAft>
                <a:spcPts val="600"/>
              </a:spcAft>
            </a:pPr>
            <a:r>
              <a:rPr lang="en-US" sz="1599" dirty="0">
                <a:gradFill>
                  <a:gsLst>
                    <a:gs pos="2917">
                      <a:schemeClr val="tx1"/>
                    </a:gs>
                    <a:gs pos="30000">
                      <a:schemeClr val="tx1"/>
                    </a:gs>
                  </a:gsLst>
                  <a:lin ang="5400000" scaled="0"/>
                </a:gradFill>
              </a:rPr>
              <a:t>5. Use GRAPH API to create new user with </a:t>
            </a:r>
            <a:r>
              <a:rPr lang="en-US" sz="1599" dirty="0" err="1">
                <a:gradFill>
                  <a:gsLst>
                    <a:gs pos="2917">
                      <a:schemeClr val="tx1"/>
                    </a:gs>
                    <a:gs pos="30000">
                      <a:schemeClr val="tx1"/>
                    </a:gs>
                  </a:gsLst>
                  <a:lin ang="5400000" scaled="0"/>
                </a:gradFill>
              </a:rPr>
              <a:t>userProfileId</a:t>
            </a:r>
            <a:r>
              <a:rPr lang="en-US" sz="1599" dirty="0">
                <a:gradFill>
                  <a:gsLst>
                    <a:gs pos="2917">
                      <a:schemeClr val="tx1"/>
                    </a:gs>
                    <a:gs pos="30000">
                      <a:schemeClr val="tx1"/>
                    </a:gs>
                  </a:gsLst>
                  <a:lin ang="5400000" scaled="0"/>
                </a:gradFill>
              </a:rPr>
              <a:t> as “key” with personal data including password</a:t>
            </a:r>
          </a:p>
          <a:p>
            <a:pPr>
              <a:lnSpc>
                <a:spcPct val="90000"/>
              </a:lnSpc>
              <a:spcAft>
                <a:spcPts val="600"/>
              </a:spcAft>
            </a:pPr>
            <a:endParaRPr lang="en-US" sz="1599" dirty="0">
              <a:gradFill>
                <a:gsLst>
                  <a:gs pos="2917">
                    <a:schemeClr val="tx1"/>
                  </a:gs>
                  <a:gs pos="30000">
                    <a:schemeClr val="tx1"/>
                  </a:gs>
                </a:gsLst>
                <a:lin ang="5400000" scaled="0"/>
              </a:gradFill>
            </a:endParaRPr>
          </a:p>
          <a:p>
            <a:pPr>
              <a:lnSpc>
                <a:spcPct val="90000"/>
              </a:lnSpc>
              <a:spcAft>
                <a:spcPts val="600"/>
              </a:spcAft>
            </a:pPr>
            <a:r>
              <a:rPr lang="en-US" sz="1599" dirty="0">
                <a:gradFill>
                  <a:gsLst>
                    <a:gs pos="2917">
                      <a:schemeClr val="tx1"/>
                    </a:gs>
                    <a:gs pos="30000">
                      <a:schemeClr val="tx1"/>
                    </a:gs>
                  </a:gsLst>
                  <a:lin ang="5400000" scaled="0"/>
                </a:gradFill>
              </a:rPr>
              <a:t>6. Update user status to </a:t>
            </a:r>
            <a:r>
              <a:rPr lang="en-US" sz="1599" b="1" dirty="0">
                <a:gradFill>
                  <a:gsLst>
                    <a:gs pos="2917">
                      <a:schemeClr val="tx1"/>
                    </a:gs>
                    <a:gs pos="30000">
                      <a:schemeClr val="tx1"/>
                    </a:gs>
                  </a:gsLst>
                  <a:lin ang="5400000" scaled="0"/>
                </a:gradFill>
              </a:rPr>
              <a:t>migrated (2) </a:t>
            </a:r>
            <a:r>
              <a:rPr lang="en-US" sz="1599" dirty="0">
                <a:gradFill>
                  <a:gsLst>
                    <a:gs pos="2917">
                      <a:schemeClr val="tx1"/>
                    </a:gs>
                    <a:gs pos="30000">
                      <a:schemeClr val="tx1"/>
                    </a:gs>
                  </a:gsLst>
                  <a:lin ang="5400000" scaled="0"/>
                </a:gradFill>
              </a:rPr>
              <a:t>in SQL User Store</a:t>
            </a:r>
          </a:p>
          <a:p>
            <a:pPr>
              <a:lnSpc>
                <a:spcPct val="90000"/>
              </a:lnSpc>
              <a:spcAft>
                <a:spcPts val="600"/>
              </a:spcAft>
            </a:pPr>
            <a:endParaRPr lang="en-US" sz="1599" dirty="0">
              <a:gradFill>
                <a:gsLst>
                  <a:gs pos="2917">
                    <a:schemeClr val="tx1"/>
                  </a:gs>
                  <a:gs pos="30000">
                    <a:schemeClr val="tx1"/>
                  </a:gs>
                </a:gsLst>
                <a:lin ang="5400000" scaled="0"/>
              </a:gradFill>
            </a:endParaRPr>
          </a:p>
          <a:p>
            <a:pPr>
              <a:lnSpc>
                <a:spcPct val="90000"/>
              </a:lnSpc>
              <a:spcAft>
                <a:spcPts val="600"/>
              </a:spcAft>
            </a:pPr>
            <a:r>
              <a:rPr lang="en-US" sz="1599" dirty="0">
                <a:gradFill>
                  <a:gsLst>
                    <a:gs pos="2917">
                      <a:schemeClr val="tx1"/>
                    </a:gs>
                    <a:gs pos="30000">
                      <a:schemeClr val="tx1"/>
                    </a:gs>
                  </a:gsLst>
                  <a:lin ang="5400000" scaled="0"/>
                </a:gradFill>
              </a:rPr>
              <a:t>7. Return </a:t>
            </a:r>
            <a:r>
              <a:rPr lang="en-US" sz="1599" dirty="0" err="1">
                <a:gradFill>
                  <a:gsLst>
                    <a:gs pos="2917">
                      <a:schemeClr val="tx1"/>
                    </a:gs>
                    <a:gs pos="30000">
                      <a:schemeClr val="tx1"/>
                    </a:gs>
                  </a:gsLst>
                  <a:lin ang="5400000" scaled="0"/>
                </a:gradFill>
              </a:rPr>
              <a:t>userProfileId</a:t>
            </a:r>
            <a:r>
              <a:rPr lang="en-US" sz="1599" dirty="0">
                <a:gradFill>
                  <a:gsLst>
                    <a:gs pos="2917">
                      <a:schemeClr val="tx1"/>
                    </a:gs>
                    <a:gs pos="30000">
                      <a:schemeClr val="tx1"/>
                    </a:gs>
                  </a:gsLst>
                  <a:lin ang="5400000" scaled="0"/>
                </a:gradFill>
              </a:rPr>
              <a:t> to B2C</a:t>
            </a:r>
          </a:p>
          <a:p>
            <a:pPr>
              <a:lnSpc>
                <a:spcPct val="90000"/>
              </a:lnSpc>
              <a:spcAft>
                <a:spcPts val="600"/>
              </a:spcAft>
            </a:pPr>
            <a:endParaRPr lang="en-US" sz="1599" dirty="0">
              <a:gradFill>
                <a:gsLst>
                  <a:gs pos="2917">
                    <a:schemeClr val="tx1"/>
                  </a:gs>
                  <a:gs pos="30000">
                    <a:schemeClr val="tx1"/>
                  </a:gs>
                </a:gsLst>
                <a:lin ang="5400000" scaled="0"/>
              </a:gradFill>
            </a:endParaRPr>
          </a:p>
        </p:txBody>
      </p:sp>
      <p:pic>
        <p:nvPicPr>
          <p:cNvPr id="47" name="Picture 46"/>
          <p:cNvPicPr>
            <a:picLocks noChangeAspect="1"/>
          </p:cNvPicPr>
          <p:nvPr/>
        </p:nvPicPr>
        <p:blipFill>
          <a:blip r:embed="rId2"/>
          <a:stretch>
            <a:fillRect/>
          </a:stretch>
        </p:blipFill>
        <p:spPr>
          <a:xfrm>
            <a:off x="3453352" y="5955259"/>
            <a:ext cx="471815" cy="460307"/>
          </a:xfrm>
          <a:prstGeom prst="rect">
            <a:avLst/>
          </a:prstGeom>
        </p:spPr>
      </p:pic>
      <p:sp>
        <p:nvSpPr>
          <p:cNvPr id="48" name="Chevron 47"/>
          <p:cNvSpPr/>
          <p:nvPr/>
        </p:nvSpPr>
        <p:spPr bwMode="auto">
          <a:xfrm rot="5400000">
            <a:off x="4176672" y="4738254"/>
            <a:ext cx="1127283" cy="609514"/>
          </a:xfrm>
          <a:prstGeom prst="chevron">
            <a:avLst/>
          </a:prstGeom>
          <a:solidFill>
            <a:srgbClr val="002060"/>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2" name="Chevron 51"/>
          <p:cNvSpPr/>
          <p:nvPr/>
        </p:nvSpPr>
        <p:spPr bwMode="auto">
          <a:xfrm rot="5400000">
            <a:off x="4334051" y="5986189"/>
            <a:ext cx="812525" cy="609514"/>
          </a:xfrm>
          <a:prstGeom prst="chevron">
            <a:avLst/>
          </a:prstGeom>
          <a:solidFill>
            <a:srgbClr val="002060"/>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pPr>
            <a:endParaRPr lang="en-US" sz="2000" dirty="0">
              <a:gradFill>
                <a:gsLst>
                  <a:gs pos="0">
                    <a:srgbClr val="FFFFFF"/>
                  </a:gs>
                  <a:gs pos="100000">
                    <a:srgbClr val="FFFFFF"/>
                  </a:gs>
                </a:gsLst>
                <a:lin ang="5400000" scaled="0"/>
              </a:gradFill>
            </a:endParaRPr>
          </a:p>
        </p:txBody>
      </p:sp>
      <p:cxnSp>
        <p:nvCxnSpPr>
          <p:cNvPr id="56" name="Straight Connector 55"/>
          <p:cNvCxnSpPr/>
          <p:nvPr/>
        </p:nvCxnSpPr>
        <p:spPr>
          <a:xfrm>
            <a:off x="620442" y="2030883"/>
            <a:ext cx="3149873"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pic>
        <p:nvPicPr>
          <p:cNvPr id="60" name="Picture 14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6167486" y="4208459"/>
            <a:ext cx="580584" cy="580582"/>
          </a:xfrm>
          <a:prstGeom prst="rect">
            <a:avLst/>
          </a:prstGeom>
        </p:spPr>
      </p:pic>
      <p:sp>
        <p:nvSpPr>
          <p:cNvPr id="63" name="TextBox 62"/>
          <p:cNvSpPr txBox="1"/>
          <p:nvPr/>
        </p:nvSpPr>
        <p:spPr>
          <a:xfrm>
            <a:off x="3631945" y="1560057"/>
            <a:ext cx="2080512" cy="577937"/>
          </a:xfrm>
          <a:prstGeom prst="rect">
            <a:avLst/>
          </a:prstGeom>
          <a:noFill/>
        </p:spPr>
        <p:txBody>
          <a:bodyPr wrap="none" lIns="182854" tIns="146283" rIns="182854" bIns="146283" rtlCol="0">
            <a:spAutoFit/>
          </a:bodyPr>
          <a:lstStyle/>
          <a:p>
            <a:pPr>
              <a:lnSpc>
                <a:spcPct val="90000"/>
              </a:lnSpc>
              <a:spcAft>
                <a:spcPts val="600"/>
              </a:spcAft>
            </a:pPr>
            <a:r>
              <a:rPr lang="en-US" sz="2000" dirty="0">
                <a:gradFill>
                  <a:gsLst>
                    <a:gs pos="2917">
                      <a:schemeClr val="tx1"/>
                    </a:gs>
                    <a:gs pos="30000">
                      <a:schemeClr val="tx1"/>
                    </a:gs>
                  </a:gsLst>
                  <a:lin ang="5400000" scaled="0"/>
                </a:gradFill>
              </a:rPr>
              <a:t>Sign In Journey</a:t>
            </a:r>
          </a:p>
        </p:txBody>
      </p:sp>
      <p:sp>
        <p:nvSpPr>
          <p:cNvPr id="71" name="TextBox 70"/>
          <p:cNvSpPr txBox="1"/>
          <p:nvPr/>
        </p:nvSpPr>
        <p:spPr>
          <a:xfrm>
            <a:off x="1449754" y="5926919"/>
            <a:ext cx="2125574" cy="516992"/>
          </a:xfrm>
          <a:prstGeom prst="rect">
            <a:avLst/>
          </a:prstGeom>
          <a:noFill/>
        </p:spPr>
        <p:txBody>
          <a:bodyPr wrap="square" lIns="182854" tIns="146283" rIns="182854" bIns="146283" rtlCol="0">
            <a:spAutoFit/>
          </a:bodyPr>
          <a:lstStyle/>
          <a:p>
            <a:pPr>
              <a:lnSpc>
                <a:spcPct val="90000"/>
              </a:lnSpc>
              <a:spcAft>
                <a:spcPts val="600"/>
              </a:spcAft>
            </a:pPr>
            <a:r>
              <a:rPr lang="en-US" sz="1599" dirty="0">
                <a:gradFill>
                  <a:gsLst>
                    <a:gs pos="2917">
                      <a:schemeClr val="tx1"/>
                    </a:gs>
                    <a:gs pos="30000">
                      <a:schemeClr val="tx1"/>
                    </a:gs>
                  </a:gsLst>
                  <a:lin ang="5400000" scaled="0"/>
                </a:gradFill>
              </a:rPr>
              <a:t>10. Issue B2C Token</a:t>
            </a:r>
          </a:p>
        </p:txBody>
      </p:sp>
      <p:sp>
        <p:nvSpPr>
          <p:cNvPr id="72" name="Chevron 71"/>
          <p:cNvSpPr/>
          <p:nvPr/>
        </p:nvSpPr>
        <p:spPr bwMode="auto">
          <a:xfrm rot="5400000">
            <a:off x="5544545" y="3936618"/>
            <a:ext cx="763734" cy="609514"/>
          </a:xfrm>
          <a:prstGeom prst="chevron">
            <a:avLst/>
          </a:prstGeom>
          <a:solidFill>
            <a:srgbClr val="92D050"/>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pPr>
            <a:endParaRPr lang="en-US" sz="2000" dirty="0">
              <a:gradFill>
                <a:gsLst>
                  <a:gs pos="0">
                    <a:srgbClr val="FFFFFF"/>
                  </a:gs>
                  <a:gs pos="100000">
                    <a:srgbClr val="FFFFFF"/>
                  </a:gs>
                </a:gsLst>
                <a:lin ang="5400000" scaled="0"/>
              </a:gradFill>
            </a:endParaRPr>
          </a:p>
        </p:txBody>
      </p:sp>
      <p:pic>
        <p:nvPicPr>
          <p:cNvPr id="7" name="Picture 6"/>
          <p:cNvPicPr>
            <a:picLocks noChangeAspect="1"/>
          </p:cNvPicPr>
          <p:nvPr/>
        </p:nvPicPr>
        <p:blipFill>
          <a:blip r:embed="rId4"/>
          <a:stretch>
            <a:fillRect/>
          </a:stretch>
        </p:blipFill>
        <p:spPr>
          <a:xfrm>
            <a:off x="4526003" y="4834443"/>
            <a:ext cx="417137" cy="417137"/>
          </a:xfrm>
          <a:prstGeom prst="rect">
            <a:avLst/>
          </a:prstGeom>
        </p:spPr>
      </p:pic>
      <p:sp>
        <p:nvSpPr>
          <p:cNvPr id="2" name="Title 1"/>
          <p:cNvSpPr>
            <a:spLocks noGrp="1"/>
          </p:cNvSpPr>
          <p:nvPr>
            <p:ph type="title"/>
          </p:nvPr>
        </p:nvSpPr>
        <p:spPr>
          <a:xfrm>
            <a:off x="275482" y="295730"/>
            <a:ext cx="11887878" cy="917444"/>
          </a:xfrm>
        </p:spPr>
        <p:txBody>
          <a:bodyPr/>
          <a:lstStyle/>
          <a:p>
            <a:r>
              <a:rPr lang="en-US" dirty="0"/>
              <a:t>Just in time migration User </a:t>
            </a:r>
            <a:r>
              <a:rPr lang="en-US" dirty="0" err="1"/>
              <a:t>SignIn</a:t>
            </a:r>
            <a:endParaRPr lang="en-US" dirty="0"/>
          </a:p>
        </p:txBody>
      </p:sp>
      <p:grpSp>
        <p:nvGrpSpPr>
          <p:cNvPr id="5" name="Group 4"/>
          <p:cNvGrpSpPr/>
          <p:nvPr/>
        </p:nvGrpSpPr>
        <p:grpSpPr>
          <a:xfrm>
            <a:off x="697452" y="1239757"/>
            <a:ext cx="2556147" cy="886458"/>
            <a:chOff x="3574130" y="2140247"/>
            <a:chExt cx="2556510" cy="886583"/>
          </a:xfrm>
        </p:grpSpPr>
        <p:sp>
          <p:nvSpPr>
            <p:cNvPr id="40" name="Rectangle 39"/>
            <p:cNvSpPr/>
            <p:nvPr/>
          </p:nvSpPr>
          <p:spPr bwMode="auto">
            <a:xfrm>
              <a:off x="3596181" y="2182371"/>
              <a:ext cx="2534459" cy="678376"/>
            </a:xfrm>
            <a:prstGeom prst="rect">
              <a:avLst/>
            </a:prstGeom>
            <a:solidFill>
              <a:srgbClr val="505050">
                <a:lumMod val="60000"/>
                <a:lumOff val="40000"/>
              </a:srgbClr>
            </a:solidFill>
            <a:ln w="9525" cap="flat" cmpd="sng" algn="ctr">
              <a:noFill/>
              <a:prstDash val="solid"/>
              <a:headEnd type="none" w="med" len="med"/>
              <a:tailEnd type="none" w="med" len="med"/>
            </a:ln>
            <a:effectLst/>
          </p:spPr>
          <p:txBody>
            <a:bodyPr vert="horz" wrap="square" lIns="93230" tIns="46615" rIns="93230" bIns="46615" numCol="1" rtlCol="0" anchor="ctr" anchorCtr="0" compatLnSpc="1">
              <a:prstTxWarp prst="textNoShape">
                <a:avLst/>
              </a:prstTxWarp>
            </a:bodyPr>
            <a:lstStyle/>
            <a:p>
              <a:pPr algn="ctr" defTabSz="932145" fontAlgn="base">
                <a:spcBef>
                  <a:spcPct val="0"/>
                </a:spcBef>
                <a:spcAft>
                  <a:spcPct val="0"/>
                </a:spcAft>
                <a:defRPr/>
              </a:pPr>
              <a:r>
                <a:rPr lang="en-US" sz="1398" kern="0" spc="-102" dirty="0">
                  <a:gradFill>
                    <a:gsLst>
                      <a:gs pos="86726">
                        <a:srgbClr val="FFFFFF"/>
                      </a:gs>
                      <a:gs pos="52000">
                        <a:srgbClr val="FFFFFF"/>
                      </a:gs>
                    </a:gsLst>
                    <a:lin ang="5400000" scaled="0"/>
                  </a:gradFill>
                  <a:latin typeface="Segoe UI"/>
                </a:rPr>
                <a:t>              </a:t>
              </a:r>
              <a:r>
                <a:rPr lang="en-US" sz="2040" kern="0" spc="-102" dirty="0">
                  <a:gradFill>
                    <a:gsLst>
                      <a:gs pos="86726">
                        <a:srgbClr val="FFFFFF"/>
                      </a:gs>
                      <a:gs pos="52000">
                        <a:srgbClr val="FFFFFF"/>
                      </a:gs>
                    </a:gsLst>
                    <a:lin ang="5400000" scaled="0"/>
                  </a:gradFill>
                  <a:latin typeface="Segoe UI"/>
                </a:rPr>
                <a:t>Azure AD B2C</a:t>
              </a:r>
              <a:endParaRPr lang="en-US" sz="1398" kern="0" dirty="0">
                <a:gradFill>
                  <a:gsLst>
                    <a:gs pos="0">
                      <a:srgbClr val="FFFFFF"/>
                    </a:gs>
                    <a:gs pos="100000">
                      <a:srgbClr val="FFFFFF"/>
                    </a:gs>
                  </a:gsLst>
                  <a:lin ang="5400000" scaled="0"/>
                </a:gradFill>
                <a:latin typeface="Segoe UI"/>
              </a:endParaRPr>
            </a:p>
          </p:txBody>
        </p:sp>
        <p:pic>
          <p:nvPicPr>
            <p:cNvPr id="41" name="Picture 4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74130" y="2140247"/>
              <a:ext cx="894293" cy="886583"/>
            </a:xfrm>
            <a:prstGeom prst="rect">
              <a:avLst/>
            </a:prstGeom>
          </p:spPr>
        </p:pic>
      </p:grpSp>
      <p:sp>
        <p:nvSpPr>
          <p:cNvPr id="8" name="Cloud 7"/>
          <p:cNvSpPr/>
          <p:nvPr/>
        </p:nvSpPr>
        <p:spPr bwMode="auto">
          <a:xfrm>
            <a:off x="6984924" y="1107901"/>
            <a:ext cx="1387895" cy="791126"/>
          </a:xfrm>
          <a:prstGeom prst="cloud">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0" rIns="0" bIns="46630" numCol="1" spcCol="0" rtlCol="0" fromWordArt="0" anchor="ctr" anchorCtr="0" forceAA="0" compatLnSpc="1">
            <a:prstTxWarp prst="textNoShape">
              <a:avLst/>
            </a:prstTxWarp>
            <a:noAutofit/>
          </a:bodyPr>
          <a:lstStyle/>
          <a:p>
            <a:pPr algn="ctr" defTabSz="932293" fontAlgn="base">
              <a:spcBef>
                <a:spcPct val="0"/>
              </a:spcBef>
              <a:spcAft>
                <a:spcPct val="0"/>
              </a:spcAft>
            </a:pPr>
            <a:r>
              <a:rPr lang="en-US" sz="2000" dirty="0">
                <a:gradFill>
                  <a:gsLst>
                    <a:gs pos="0">
                      <a:srgbClr val="FFFFFF"/>
                    </a:gs>
                    <a:gs pos="100000">
                      <a:srgbClr val="FFFFFF"/>
                    </a:gs>
                  </a:gsLst>
                  <a:lin ang="5400000" scaled="0"/>
                </a:gradFill>
              </a:rPr>
              <a:t>REST API</a:t>
            </a:r>
          </a:p>
        </p:txBody>
      </p:sp>
      <p:cxnSp>
        <p:nvCxnSpPr>
          <p:cNvPr id="45" name="Straight Connector 44"/>
          <p:cNvCxnSpPr/>
          <p:nvPr/>
        </p:nvCxnSpPr>
        <p:spPr>
          <a:xfrm>
            <a:off x="6417443" y="2030883"/>
            <a:ext cx="3149873"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11163631" y="2817935"/>
            <a:ext cx="1290064" cy="521303"/>
          </a:xfrm>
          <a:prstGeom prst="rect">
            <a:avLst/>
          </a:prstGeom>
          <a:noFill/>
        </p:spPr>
        <p:txBody>
          <a:bodyPr wrap="none" lIns="182854" tIns="146283" rIns="182854" bIns="146283" rtlCol="0">
            <a:spAutoFit/>
          </a:bodyPr>
          <a:lstStyle/>
          <a:p>
            <a:pPr>
              <a:lnSpc>
                <a:spcPct val="90000"/>
              </a:lnSpc>
              <a:spcAft>
                <a:spcPts val="600"/>
              </a:spcAft>
            </a:pPr>
            <a:r>
              <a:rPr lang="en-US" sz="1599" dirty="0">
                <a:gradFill>
                  <a:gsLst>
                    <a:gs pos="2917">
                      <a:schemeClr val="tx1"/>
                    </a:gs>
                    <a:gs pos="30000">
                      <a:schemeClr val="tx1"/>
                    </a:gs>
                  </a:gsLst>
                  <a:lin ang="5400000" scaled="0"/>
                </a:gradFill>
              </a:rPr>
              <a:t>User Store</a:t>
            </a:r>
          </a:p>
        </p:txBody>
      </p:sp>
      <p:sp>
        <p:nvSpPr>
          <p:cNvPr id="15" name="Arrow: U-Turn 14"/>
          <p:cNvSpPr/>
          <p:nvPr/>
        </p:nvSpPr>
        <p:spPr bwMode="auto">
          <a:xfrm rot="10967922">
            <a:off x="2104021" y="2982749"/>
            <a:ext cx="401136" cy="312219"/>
          </a:xfrm>
          <a:prstGeom prst="uturn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0" rIns="0" bIns="46630" numCol="1" spcCol="0" rtlCol="0" fromWordArt="0" anchor="ctr" anchorCtr="0" forceAA="0" compatLnSpc="1">
            <a:prstTxWarp prst="textNoShape">
              <a:avLst/>
            </a:prstTxWarp>
            <a:noAutofit/>
          </a:bodyPr>
          <a:lstStyle/>
          <a:p>
            <a:pPr algn="ctr" defTabSz="932293"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0" name="TextBox 49"/>
          <p:cNvSpPr txBox="1"/>
          <p:nvPr/>
        </p:nvSpPr>
        <p:spPr>
          <a:xfrm>
            <a:off x="229349" y="4492778"/>
            <a:ext cx="3769431" cy="516992"/>
          </a:xfrm>
          <a:prstGeom prst="rect">
            <a:avLst/>
          </a:prstGeom>
          <a:noFill/>
        </p:spPr>
        <p:txBody>
          <a:bodyPr wrap="square" lIns="182854" tIns="146283" rIns="182854" bIns="146283" rtlCol="0">
            <a:spAutoFit/>
          </a:bodyPr>
          <a:lstStyle/>
          <a:p>
            <a:pPr algn="r">
              <a:lnSpc>
                <a:spcPct val="90000"/>
              </a:lnSpc>
              <a:spcAft>
                <a:spcPts val="600"/>
              </a:spcAft>
            </a:pPr>
            <a:r>
              <a:rPr lang="en-US" sz="1599" dirty="0">
                <a:gradFill>
                  <a:gsLst>
                    <a:gs pos="2917">
                      <a:schemeClr val="tx1"/>
                    </a:gs>
                    <a:gs pos="30000">
                      <a:schemeClr val="tx1"/>
                    </a:gs>
                  </a:gsLst>
                  <a:lin ang="5400000" scaled="0"/>
                </a:gradFill>
              </a:rPr>
              <a:t>8. B2C authenticates (new) user</a:t>
            </a:r>
          </a:p>
        </p:txBody>
      </p:sp>
      <p:sp>
        <p:nvSpPr>
          <p:cNvPr id="51" name="TextBox 50"/>
          <p:cNvSpPr txBox="1"/>
          <p:nvPr/>
        </p:nvSpPr>
        <p:spPr>
          <a:xfrm>
            <a:off x="310662" y="5051992"/>
            <a:ext cx="3769431" cy="747183"/>
          </a:xfrm>
          <a:prstGeom prst="rect">
            <a:avLst/>
          </a:prstGeom>
          <a:noFill/>
        </p:spPr>
        <p:txBody>
          <a:bodyPr wrap="square" lIns="182854" tIns="146283" rIns="182854" bIns="146283" rtlCol="0">
            <a:spAutoFit/>
          </a:bodyPr>
          <a:lstStyle/>
          <a:p>
            <a:pPr algn="r">
              <a:lnSpc>
                <a:spcPct val="90000"/>
              </a:lnSpc>
              <a:spcAft>
                <a:spcPts val="600"/>
              </a:spcAft>
            </a:pPr>
            <a:r>
              <a:rPr lang="en-US" sz="1599" dirty="0">
                <a:gradFill>
                  <a:gsLst>
                    <a:gs pos="2917">
                      <a:schemeClr val="tx1"/>
                    </a:gs>
                    <a:gs pos="30000">
                      <a:schemeClr val="tx1"/>
                    </a:gs>
                  </a:gsLst>
                  <a:lin ang="5400000" scaled="0"/>
                </a:gradFill>
              </a:rPr>
              <a:t>9. Reads b2c directory to get additional claims needed for token</a:t>
            </a:r>
          </a:p>
        </p:txBody>
      </p:sp>
      <p:pic>
        <p:nvPicPr>
          <p:cNvPr id="54" name="Picture 14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3889223" y="5094255"/>
            <a:ext cx="580584" cy="580582"/>
          </a:xfrm>
          <a:prstGeom prst="rect">
            <a:avLst/>
          </a:prstGeom>
        </p:spPr>
      </p:pic>
      <p:pic>
        <p:nvPicPr>
          <p:cNvPr id="59" name="Picture 5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920162" y="4563505"/>
            <a:ext cx="345055" cy="320902"/>
          </a:xfrm>
          <a:prstGeom prst="rect">
            <a:avLst/>
          </a:prstGeom>
        </p:spPr>
      </p:pic>
      <p:pic>
        <p:nvPicPr>
          <p:cNvPr id="62" name="Picture 6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857339" y="3059702"/>
            <a:ext cx="345055" cy="320902"/>
          </a:xfrm>
          <a:prstGeom prst="rect">
            <a:avLst/>
          </a:prstGeom>
        </p:spPr>
      </p:pic>
      <p:sp>
        <p:nvSpPr>
          <p:cNvPr id="16" name="TextBox 15"/>
          <p:cNvSpPr txBox="1"/>
          <p:nvPr/>
        </p:nvSpPr>
        <p:spPr>
          <a:xfrm>
            <a:off x="1891864" y="3349201"/>
            <a:ext cx="1356716" cy="690680"/>
          </a:xfrm>
          <a:prstGeom prst="rect">
            <a:avLst/>
          </a:prstGeom>
          <a:noFill/>
        </p:spPr>
        <p:txBody>
          <a:bodyPr wrap="square" lIns="182854" tIns="146283" rIns="182854" bIns="146283" rtlCol="0">
            <a:spAutoFit/>
          </a:bodyPr>
          <a:lstStyle/>
          <a:p>
            <a:pPr>
              <a:lnSpc>
                <a:spcPct val="90000"/>
              </a:lnSpc>
              <a:spcAft>
                <a:spcPts val="600"/>
              </a:spcAft>
            </a:pPr>
            <a:r>
              <a:rPr lang="en-US" sz="1399" dirty="0">
                <a:gradFill>
                  <a:gsLst>
                    <a:gs pos="2917">
                      <a:schemeClr val="tx1"/>
                    </a:gs>
                    <a:gs pos="30000">
                      <a:schemeClr val="tx1"/>
                    </a:gs>
                  </a:gsLst>
                  <a:lin ang="5400000" scaled="0"/>
                </a:gradFill>
              </a:rPr>
              <a:t>If exception then retry</a:t>
            </a:r>
          </a:p>
        </p:txBody>
      </p:sp>
      <p:sp>
        <p:nvSpPr>
          <p:cNvPr id="17" name="TextBox 16"/>
          <p:cNvSpPr txBox="1"/>
          <p:nvPr/>
        </p:nvSpPr>
        <p:spPr>
          <a:xfrm>
            <a:off x="9253030" y="459044"/>
            <a:ext cx="2817532" cy="634440"/>
          </a:xfrm>
          <a:prstGeom prst="rect">
            <a:avLst/>
          </a:prstGeom>
        </p:spPr>
        <p:style>
          <a:lnRef idx="1">
            <a:schemeClr val="accent1"/>
          </a:lnRef>
          <a:fillRef idx="2">
            <a:schemeClr val="accent1"/>
          </a:fillRef>
          <a:effectRef idx="1">
            <a:schemeClr val="accent1"/>
          </a:effectRef>
          <a:fontRef idx="minor">
            <a:schemeClr val="dk1"/>
          </a:fontRef>
        </p:style>
        <p:txBody>
          <a:bodyPr wrap="none" lIns="182854" tIns="146283" rIns="182854" bIns="146283" rtlCol="0">
            <a:spAutoFit/>
          </a:bodyPr>
          <a:lstStyle/>
          <a:p>
            <a:pPr>
              <a:lnSpc>
                <a:spcPct val="90000"/>
              </a:lnSpc>
              <a:spcAft>
                <a:spcPts val="600"/>
              </a:spcAft>
            </a:pPr>
            <a:r>
              <a:rPr lang="en-US" sz="2400" dirty="0">
                <a:gradFill>
                  <a:gsLst>
                    <a:gs pos="2917">
                      <a:schemeClr val="tx1"/>
                    </a:gs>
                    <a:gs pos="30000">
                      <a:schemeClr val="tx1"/>
                    </a:gs>
                  </a:gsLst>
                  <a:lin ang="5400000" scaled="0"/>
                </a:gradFill>
              </a:rPr>
              <a:t>User not migrated</a:t>
            </a:r>
          </a:p>
        </p:txBody>
      </p:sp>
      <p:grpSp>
        <p:nvGrpSpPr>
          <p:cNvPr id="29" name="Group 28"/>
          <p:cNvGrpSpPr/>
          <p:nvPr/>
        </p:nvGrpSpPr>
        <p:grpSpPr>
          <a:xfrm>
            <a:off x="11348983" y="2234573"/>
            <a:ext cx="674378" cy="683825"/>
            <a:chOff x="11489729" y="2030601"/>
            <a:chExt cx="674474" cy="683922"/>
          </a:xfrm>
        </p:grpSpPr>
        <p:sp>
          <p:nvSpPr>
            <p:cNvPr id="68" name="Cylinder 67"/>
            <p:cNvSpPr/>
            <p:nvPr/>
          </p:nvSpPr>
          <p:spPr bwMode="auto">
            <a:xfrm>
              <a:off x="11489729" y="2030601"/>
              <a:ext cx="674474" cy="683922"/>
            </a:xfrm>
            <a:prstGeom prst="can">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rot="0" spcFirstLastPara="0" vertOverflow="overflow" horzOverflow="overflow" vert="horz" wrap="square" lIns="0" tIns="46630" rIns="0" bIns="46630" numCol="1" spcCol="0" rtlCol="0" fromWordArt="0" anchor="ctr" anchorCtr="0" forceAA="0" compatLnSpc="1">
              <a:prstTxWarp prst="textNoShape">
                <a:avLst/>
              </a:prstTxWarp>
              <a:noAutofit/>
            </a:bodyPr>
            <a:lstStyle/>
            <a:p>
              <a:pPr algn="ctr" defTabSz="932293" fontAlgn="base">
                <a:spcBef>
                  <a:spcPct val="0"/>
                </a:spcBef>
                <a:spcAft>
                  <a:spcPct val="0"/>
                </a:spcAft>
              </a:pPr>
              <a:endParaRPr lang="en-US" sz="2000" dirty="0">
                <a:gradFill>
                  <a:gsLst>
                    <a:gs pos="0">
                      <a:srgbClr val="FFFFFF"/>
                    </a:gs>
                    <a:gs pos="100000">
                      <a:srgbClr val="FFFFFF"/>
                    </a:gs>
                  </a:gsLst>
                  <a:lin ang="5400000" scaled="0"/>
                </a:gradFill>
              </a:endParaRPr>
            </a:p>
          </p:txBody>
        </p:sp>
        <p:pic>
          <p:nvPicPr>
            <p:cNvPr id="70" name="Picture 69"/>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1601748" y="2253199"/>
              <a:ext cx="377896" cy="377896"/>
            </a:xfrm>
            <a:prstGeom prst="rect">
              <a:avLst/>
            </a:prstGeom>
          </p:spPr>
        </p:pic>
      </p:grpSp>
      <p:grpSp>
        <p:nvGrpSpPr>
          <p:cNvPr id="28" name="Group 27"/>
          <p:cNvGrpSpPr/>
          <p:nvPr/>
        </p:nvGrpSpPr>
        <p:grpSpPr>
          <a:xfrm>
            <a:off x="260882" y="2379766"/>
            <a:ext cx="674378" cy="683825"/>
            <a:chOff x="292609" y="2119227"/>
            <a:chExt cx="674474" cy="683922"/>
          </a:xfrm>
        </p:grpSpPr>
        <p:sp>
          <p:nvSpPr>
            <p:cNvPr id="74" name="Cylinder 73"/>
            <p:cNvSpPr/>
            <p:nvPr/>
          </p:nvSpPr>
          <p:spPr bwMode="auto">
            <a:xfrm>
              <a:off x="292609" y="2119227"/>
              <a:ext cx="674474" cy="683922"/>
            </a:xfrm>
            <a:prstGeom prst="can">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0" rIns="0" bIns="46630" numCol="1" spcCol="0" rtlCol="0" fromWordArt="0" anchor="ctr" anchorCtr="0" forceAA="0" compatLnSpc="1">
              <a:prstTxWarp prst="textNoShape">
                <a:avLst/>
              </a:prstTxWarp>
              <a:noAutofit/>
            </a:bodyPr>
            <a:lstStyle/>
            <a:p>
              <a:pPr algn="ctr" defTabSz="932293"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76" name="Oval 75"/>
            <p:cNvSpPr/>
            <p:nvPr/>
          </p:nvSpPr>
          <p:spPr bwMode="auto">
            <a:xfrm>
              <a:off x="437570" y="2379608"/>
              <a:ext cx="381000" cy="320947"/>
            </a:xfrm>
            <a:prstGeom prst="ellipse">
              <a:avLst/>
            </a:prstGeom>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rot="0" spcFirstLastPara="0" vertOverflow="overflow" horzOverflow="overflow" vert="horz" wrap="square" lIns="0" tIns="46630" rIns="0" bIns="46630" numCol="1" spcCol="0" rtlCol="0" fromWordArt="0" anchor="ctr" anchorCtr="0" forceAA="0" compatLnSpc="1">
              <a:prstTxWarp prst="textNoShape">
                <a:avLst/>
              </a:prstTxWarp>
              <a:noAutofit/>
            </a:bodyPr>
            <a:lstStyle/>
            <a:p>
              <a:pPr algn="ctr" defTabSz="932293" fontAlgn="base">
                <a:spcBef>
                  <a:spcPct val="0"/>
                </a:spcBef>
                <a:spcAft>
                  <a:spcPct val="0"/>
                </a:spcAft>
              </a:pPr>
              <a:endParaRPr lang="en-US" sz="2000" dirty="0">
                <a:gradFill>
                  <a:gsLst>
                    <a:gs pos="0">
                      <a:srgbClr val="FFFFFF"/>
                    </a:gs>
                    <a:gs pos="100000">
                      <a:srgbClr val="FFFFFF"/>
                    </a:gs>
                  </a:gsLst>
                  <a:lin ang="5400000" scaled="0"/>
                </a:gradFill>
              </a:endParaRPr>
            </a:p>
          </p:txBody>
        </p:sp>
      </p:grpSp>
      <p:sp>
        <p:nvSpPr>
          <p:cNvPr id="77" name="Cylinder 76"/>
          <p:cNvSpPr/>
          <p:nvPr/>
        </p:nvSpPr>
        <p:spPr bwMode="auto">
          <a:xfrm>
            <a:off x="11488982" y="6013383"/>
            <a:ext cx="674378" cy="683825"/>
          </a:xfrm>
          <a:prstGeom prst="can">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rot="0" spcFirstLastPara="0" vertOverflow="overflow" horzOverflow="overflow" vert="horz" wrap="square" lIns="0" tIns="46630" rIns="0" bIns="46630" numCol="1" spcCol="0" rtlCol="0" fromWordArt="0" anchor="ctr" anchorCtr="0" forceAA="0" compatLnSpc="1">
            <a:prstTxWarp prst="textNoShape">
              <a:avLst/>
            </a:prstTxWarp>
            <a:noAutofit/>
          </a:bodyPr>
          <a:lstStyle/>
          <a:p>
            <a:pPr algn="ctr" defTabSz="932293" fontAlgn="base">
              <a:spcBef>
                <a:spcPct val="0"/>
              </a:spcBef>
              <a:spcAft>
                <a:spcPct val="0"/>
              </a:spcAft>
            </a:pPr>
            <a:endParaRPr lang="en-US" sz="2000" dirty="0">
              <a:gradFill>
                <a:gsLst>
                  <a:gs pos="0">
                    <a:srgbClr val="FFFFFF"/>
                  </a:gs>
                  <a:gs pos="100000">
                    <a:srgbClr val="FFFFFF"/>
                  </a:gs>
                </a:gsLst>
                <a:lin ang="5400000" scaled="0"/>
              </a:gradFill>
            </a:endParaRPr>
          </a:p>
        </p:txBody>
      </p:sp>
      <p:pic>
        <p:nvPicPr>
          <p:cNvPr id="78" name="Picture 7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1600986" y="6235951"/>
            <a:ext cx="377842" cy="377842"/>
          </a:xfrm>
          <a:prstGeom prst="rect">
            <a:avLst/>
          </a:prstGeom>
        </p:spPr>
      </p:pic>
      <p:sp>
        <p:nvSpPr>
          <p:cNvPr id="79" name="Cylinder 78"/>
          <p:cNvSpPr/>
          <p:nvPr/>
        </p:nvSpPr>
        <p:spPr bwMode="auto">
          <a:xfrm>
            <a:off x="293451" y="6101997"/>
            <a:ext cx="674378" cy="683825"/>
          </a:xfrm>
          <a:prstGeom prst="can">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0" rIns="0" bIns="46630" numCol="1" spcCol="0" rtlCol="0" fromWordArt="0" anchor="ctr" anchorCtr="0" forceAA="0" compatLnSpc="1">
            <a:prstTxWarp prst="textNoShape">
              <a:avLst/>
            </a:prstTxWarp>
            <a:noAutofit/>
          </a:bodyPr>
          <a:lstStyle/>
          <a:p>
            <a:pPr algn="ctr" defTabSz="932293" fontAlgn="base">
              <a:spcBef>
                <a:spcPct val="0"/>
              </a:spcBef>
              <a:spcAft>
                <a:spcPct val="0"/>
              </a:spcAft>
            </a:pPr>
            <a:endParaRPr lang="en-US" sz="2000" dirty="0">
              <a:gradFill>
                <a:gsLst>
                  <a:gs pos="0">
                    <a:srgbClr val="FFFFFF"/>
                  </a:gs>
                  <a:gs pos="100000">
                    <a:srgbClr val="FFFFFF"/>
                  </a:gs>
                </a:gsLst>
                <a:lin ang="5400000" scaled="0"/>
              </a:gradFill>
            </a:endParaRPr>
          </a:p>
        </p:txBody>
      </p:sp>
      <p:pic>
        <p:nvPicPr>
          <p:cNvPr id="80" name="Picture 79"/>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10086" y="6312085"/>
            <a:ext cx="377842" cy="377842"/>
          </a:xfrm>
          <a:prstGeom prst="rect">
            <a:avLst/>
          </a:prstGeom>
        </p:spPr>
      </p:pic>
      <p:sp>
        <p:nvSpPr>
          <p:cNvPr id="20" name="TextBox 19"/>
          <p:cNvSpPr txBox="1"/>
          <p:nvPr/>
        </p:nvSpPr>
        <p:spPr>
          <a:xfrm>
            <a:off x="6521615" y="1928668"/>
            <a:ext cx="2858535" cy="493052"/>
          </a:xfrm>
          <a:prstGeom prst="rect">
            <a:avLst/>
          </a:prstGeom>
          <a:noFill/>
        </p:spPr>
        <p:txBody>
          <a:bodyPr wrap="none" lIns="182854" tIns="146283" rIns="182854" bIns="146283" rtlCol="0">
            <a:spAutoFit/>
          </a:bodyPr>
          <a:lstStyle/>
          <a:p>
            <a:pPr>
              <a:lnSpc>
                <a:spcPct val="90000"/>
              </a:lnSpc>
              <a:spcAft>
                <a:spcPts val="600"/>
              </a:spcAft>
            </a:pPr>
            <a:r>
              <a:rPr lang="en-US" sz="1399" dirty="0">
                <a:solidFill>
                  <a:schemeClr val="accent1"/>
                </a:solidFill>
              </a:rPr>
              <a:t>userprofileapi.azurewebsites.net</a:t>
            </a:r>
          </a:p>
        </p:txBody>
      </p:sp>
      <p:sp>
        <p:nvSpPr>
          <p:cNvPr id="21" name="TextBox 20"/>
          <p:cNvSpPr txBox="1"/>
          <p:nvPr/>
        </p:nvSpPr>
        <p:spPr>
          <a:xfrm>
            <a:off x="10317458" y="3100875"/>
            <a:ext cx="2094122" cy="690680"/>
          </a:xfrm>
          <a:prstGeom prst="rect">
            <a:avLst/>
          </a:prstGeom>
          <a:noFill/>
        </p:spPr>
        <p:txBody>
          <a:bodyPr wrap="square" lIns="182854" tIns="146283" rIns="182854" bIns="146283" rtlCol="0">
            <a:spAutoFit/>
          </a:bodyPr>
          <a:lstStyle/>
          <a:p>
            <a:pPr>
              <a:lnSpc>
                <a:spcPct val="90000"/>
              </a:lnSpc>
              <a:spcAft>
                <a:spcPts val="600"/>
              </a:spcAft>
            </a:pPr>
            <a:r>
              <a:rPr lang="en-US" sz="1399" dirty="0">
                <a:solidFill>
                  <a:schemeClr val="accent1"/>
                </a:solidFill>
              </a:rPr>
              <a:t>b2csqlserver.database.windows.net</a:t>
            </a:r>
          </a:p>
        </p:txBody>
      </p:sp>
      <p:sp>
        <p:nvSpPr>
          <p:cNvPr id="81" name="TextBox 80"/>
          <p:cNvSpPr txBox="1"/>
          <p:nvPr/>
        </p:nvSpPr>
        <p:spPr>
          <a:xfrm>
            <a:off x="820041" y="1954713"/>
            <a:ext cx="2726041" cy="493052"/>
          </a:xfrm>
          <a:prstGeom prst="rect">
            <a:avLst/>
          </a:prstGeom>
          <a:noFill/>
        </p:spPr>
        <p:txBody>
          <a:bodyPr wrap="none" lIns="182854" tIns="146283" rIns="182854" bIns="146283" rtlCol="0">
            <a:spAutoFit/>
          </a:bodyPr>
          <a:lstStyle/>
          <a:p>
            <a:pPr>
              <a:lnSpc>
                <a:spcPct val="90000"/>
              </a:lnSpc>
              <a:spcAft>
                <a:spcPts val="600"/>
              </a:spcAft>
            </a:pPr>
            <a:r>
              <a:rPr lang="en-US" sz="1399" dirty="0">
                <a:solidFill>
                  <a:schemeClr val="accent1"/>
                </a:solidFill>
              </a:rPr>
              <a:t>casalaolab2c.onmicrosoft.com</a:t>
            </a:r>
          </a:p>
        </p:txBody>
      </p:sp>
      <p:sp>
        <p:nvSpPr>
          <p:cNvPr id="82" name="TextBox 81"/>
          <p:cNvSpPr txBox="1"/>
          <p:nvPr/>
        </p:nvSpPr>
        <p:spPr>
          <a:xfrm>
            <a:off x="84456" y="3095568"/>
            <a:ext cx="1360812" cy="888309"/>
          </a:xfrm>
          <a:prstGeom prst="rect">
            <a:avLst/>
          </a:prstGeom>
          <a:noFill/>
        </p:spPr>
        <p:txBody>
          <a:bodyPr wrap="square" lIns="182854" tIns="146283" rIns="182854" bIns="146283" rtlCol="0">
            <a:spAutoFit/>
          </a:bodyPr>
          <a:lstStyle/>
          <a:p>
            <a:pPr>
              <a:lnSpc>
                <a:spcPct val="90000"/>
              </a:lnSpc>
              <a:spcAft>
                <a:spcPts val="600"/>
              </a:spcAft>
            </a:pPr>
            <a:r>
              <a:rPr lang="en-US" sz="1399" dirty="0">
                <a:solidFill>
                  <a:schemeClr val="accent1"/>
                </a:solidFill>
              </a:rPr>
              <a:t>casalaolab2c.onmicrosoft.com</a:t>
            </a:r>
          </a:p>
        </p:txBody>
      </p:sp>
      <p:sp>
        <p:nvSpPr>
          <p:cNvPr id="57" name="Chevron 13"/>
          <p:cNvSpPr/>
          <p:nvPr/>
        </p:nvSpPr>
        <p:spPr bwMode="auto">
          <a:xfrm rot="5400000">
            <a:off x="5466588" y="4505961"/>
            <a:ext cx="907578" cy="609514"/>
          </a:xfrm>
          <a:prstGeom prst="chevron">
            <a:avLst/>
          </a:prstGeom>
          <a:solidFill>
            <a:srgbClr val="92D050"/>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8" name="Chevron 71"/>
          <p:cNvSpPr/>
          <p:nvPr/>
        </p:nvSpPr>
        <p:spPr bwMode="auto">
          <a:xfrm rot="5400000">
            <a:off x="5538510" y="5075304"/>
            <a:ext cx="763734" cy="609514"/>
          </a:xfrm>
          <a:prstGeom prst="chevron">
            <a:avLst/>
          </a:prstGeom>
          <a:solidFill>
            <a:srgbClr val="92D050"/>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pPr>
            <a:endParaRPr lang="en-US" sz="2000" dirty="0">
              <a:gradFill>
                <a:gsLst>
                  <a:gs pos="0">
                    <a:srgbClr val="FFFFFF"/>
                  </a:gs>
                  <a:gs pos="100000">
                    <a:srgbClr val="FFFFFF"/>
                  </a:gs>
                </a:gsLst>
                <a:lin ang="5400000" scaled="0"/>
              </a:gradFill>
            </a:endParaRPr>
          </a:p>
        </p:txBody>
      </p:sp>
      <p:cxnSp>
        <p:nvCxnSpPr>
          <p:cNvPr id="6" name="Straight Connector 5"/>
          <p:cNvCxnSpPr>
            <a:cxnSpLocks/>
          </p:cNvCxnSpPr>
          <p:nvPr/>
        </p:nvCxnSpPr>
        <p:spPr>
          <a:xfrm flipV="1">
            <a:off x="5043483" y="2540306"/>
            <a:ext cx="584854" cy="36179"/>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p:cNvCxnSpPr>
            <a:cxnSpLocks/>
          </p:cNvCxnSpPr>
          <p:nvPr/>
        </p:nvCxnSpPr>
        <p:spPr>
          <a:xfrm>
            <a:off x="5043483" y="3059702"/>
            <a:ext cx="572137" cy="2411571"/>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2022460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6"/>
                                        </p:tgtEl>
                                        <p:attrNameLst>
                                          <p:attrName>style.visibility</p:attrName>
                                        </p:attrNameLst>
                                      </p:cBhvr>
                                      <p:to>
                                        <p:strVal val="visible"/>
                                      </p:to>
                                    </p:set>
                                    <p:animEffect transition="in" filter="fade">
                                      <p:cBhvr>
                                        <p:cTn id="7" dur="500"/>
                                        <p:tgtEl>
                                          <p:spTgt spid="5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3"/>
                                        </p:tgtEl>
                                        <p:attrNameLst>
                                          <p:attrName>style.visibility</p:attrName>
                                        </p:attrNameLst>
                                      </p:cBhvr>
                                      <p:to>
                                        <p:strVal val="visible"/>
                                      </p:to>
                                    </p:set>
                                    <p:animEffect transition="in" filter="fade">
                                      <p:cBhvr>
                                        <p:cTn id="10" dur="500"/>
                                        <p:tgtEl>
                                          <p:spTgt spid="6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5"/>
                                        </p:tgtEl>
                                        <p:attrNameLst>
                                          <p:attrName>style.visibility</p:attrName>
                                        </p:attrNameLst>
                                      </p:cBhvr>
                                      <p:to>
                                        <p:strVal val="visible"/>
                                      </p:to>
                                    </p:set>
                                    <p:animEffect transition="in" filter="fade">
                                      <p:cBhvr>
                                        <p:cTn id="15" dur="500"/>
                                        <p:tgtEl>
                                          <p:spTgt spid="25"/>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500"/>
                                        <p:tgtEl>
                                          <p:spTgt spid="11"/>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6"/>
                                        </p:tgtEl>
                                        <p:attrNameLst>
                                          <p:attrName>style.visibility</p:attrName>
                                        </p:attrNameLst>
                                      </p:cBhvr>
                                      <p:to>
                                        <p:strVal val="visible"/>
                                      </p:to>
                                    </p:set>
                                    <p:animEffect transition="in" filter="fade">
                                      <p:cBhvr>
                                        <p:cTn id="23" dur="500"/>
                                        <p:tgtEl>
                                          <p:spTgt spid="26"/>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fade">
                                      <p:cBhvr>
                                        <p:cTn id="26" dur="500"/>
                                        <p:tgtEl>
                                          <p:spTgt spid="12"/>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13"/>
                                        </p:tgtEl>
                                        <p:attrNameLst>
                                          <p:attrName>style.visibility</p:attrName>
                                        </p:attrNameLst>
                                      </p:cBhvr>
                                      <p:to>
                                        <p:strVal val="visible"/>
                                      </p:to>
                                    </p:set>
                                    <p:animEffect transition="in" filter="fade">
                                      <p:cBhvr>
                                        <p:cTn id="31" dur="500"/>
                                        <p:tgtEl>
                                          <p:spTgt spid="13"/>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7"/>
                                        </p:tgtEl>
                                        <p:attrNameLst>
                                          <p:attrName>style.visibility</p:attrName>
                                        </p:attrNameLst>
                                      </p:cBhvr>
                                      <p:to>
                                        <p:strVal val="visible"/>
                                      </p:to>
                                    </p:set>
                                    <p:animEffect transition="in" filter="fade">
                                      <p:cBhvr>
                                        <p:cTn id="34" dur="500"/>
                                        <p:tgtEl>
                                          <p:spTgt spid="27"/>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14"/>
                                        </p:tgtEl>
                                        <p:attrNameLst>
                                          <p:attrName>style.visibility</p:attrName>
                                        </p:attrNameLst>
                                      </p:cBhvr>
                                      <p:to>
                                        <p:strVal val="visible"/>
                                      </p:to>
                                    </p:set>
                                    <p:animEffect transition="in" filter="fade">
                                      <p:cBhvr>
                                        <p:cTn id="39" dur="500"/>
                                        <p:tgtEl>
                                          <p:spTgt spid="14"/>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48"/>
                                        </p:tgtEl>
                                        <p:attrNameLst>
                                          <p:attrName>style.visibility</p:attrName>
                                        </p:attrNameLst>
                                      </p:cBhvr>
                                      <p:to>
                                        <p:strVal val="visible"/>
                                      </p:to>
                                    </p:set>
                                    <p:animEffect transition="in" filter="fade">
                                      <p:cBhvr>
                                        <p:cTn id="44" dur="500"/>
                                        <p:tgtEl>
                                          <p:spTgt spid="48"/>
                                        </p:tgtEl>
                                      </p:cBhvr>
                                    </p:animEffect>
                                  </p:childTnLst>
                                </p:cTn>
                              </p:par>
                              <p:par>
                                <p:cTn id="45" presetID="10" presetClass="entr" presetSubtype="0" fill="hold" nodeType="withEffect">
                                  <p:stCondLst>
                                    <p:cond delay="0"/>
                                  </p:stCondLst>
                                  <p:childTnLst>
                                    <p:set>
                                      <p:cBhvr>
                                        <p:cTn id="46" dur="1" fill="hold">
                                          <p:stCondLst>
                                            <p:cond delay="0"/>
                                          </p:stCondLst>
                                        </p:cTn>
                                        <p:tgtEl>
                                          <p:spTgt spid="7"/>
                                        </p:tgtEl>
                                        <p:attrNameLst>
                                          <p:attrName>style.visibility</p:attrName>
                                        </p:attrNameLst>
                                      </p:cBhvr>
                                      <p:to>
                                        <p:strVal val="visible"/>
                                      </p:to>
                                    </p:set>
                                    <p:animEffect transition="in" filter="fade">
                                      <p:cBhvr>
                                        <p:cTn id="47" dur="500"/>
                                        <p:tgtEl>
                                          <p:spTgt spid="7"/>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5"/>
                                        </p:tgtEl>
                                        <p:attrNameLst>
                                          <p:attrName>style.visibility</p:attrName>
                                        </p:attrNameLst>
                                      </p:cBhvr>
                                      <p:to>
                                        <p:strVal val="visible"/>
                                      </p:to>
                                    </p:set>
                                    <p:animEffect transition="in" filter="fade">
                                      <p:cBhvr>
                                        <p:cTn id="52" dur="500"/>
                                        <p:tgtEl>
                                          <p:spTgt spid="35"/>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72"/>
                                        </p:tgtEl>
                                        <p:attrNameLst>
                                          <p:attrName>style.visibility</p:attrName>
                                        </p:attrNameLst>
                                      </p:cBhvr>
                                      <p:to>
                                        <p:strVal val="visible"/>
                                      </p:to>
                                    </p:set>
                                    <p:animEffect transition="in" filter="fade">
                                      <p:cBhvr>
                                        <p:cTn id="57" dur="500"/>
                                        <p:tgtEl>
                                          <p:spTgt spid="72"/>
                                        </p:tgtEl>
                                      </p:cBhvr>
                                    </p:animEffect>
                                  </p:childTnLst>
                                </p:cTn>
                              </p:par>
                              <p:par>
                                <p:cTn id="58" presetID="10" presetClass="entr" presetSubtype="0" fill="hold" nodeType="withEffect">
                                  <p:stCondLst>
                                    <p:cond delay="0"/>
                                  </p:stCondLst>
                                  <p:childTnLst>
                                    <p:set>
                                      <p:cBhvr>
                                        <p:cTn id="59" dur="1" fill="hold">
                                          <p:stCondLst>
                                            <p:cond delay="0"/>
                                          </p:stCondLst>
                                        </p:cTn>
                                        <p:tgtEl>
                                          <p:spTgt spid="60"/>
                                        </p:tgtEl>
                                        <p:attrNameLst>
                                          <p:attrName>style.visibility</p:attrName>
                                        </p:attrNameLst>
                                      </p:cBhvr>
                                      <p:to>
                                        <p:strVal val="visible"/>
                                      </p:to>
                                    </p:set>
                                    <p:animEffect transition="in" filter="fade">
                                      <p:cBhvr>
                                        <p:cTn id="60" dur="500"/>
                                        <p:tgtEl>
                                          <p:spTgt spid="60"/>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grpId="0" nodeType="clickEffect">
                                  <p:stCondLst>
                                    <p:cond delay="0"/>
                                  </p:stCondLst>
                                  <p:childTnLst>
                                    <p:set>
                                      <p:cBhvr>
                                        <p:cTn id="64" dur="1" fill="hold">
                                          <p:stCondLst>
                                            <p:cond delay="0"/>
                                          </p:stCondLst>
                                        </p:cTn>
                                        <p:tgtEl>
                                          <p:spTgt spid="52"/>
                                        </p:tgtEl>
                                        <p:attrNameLst>
                                          <p:attrName>style.visibility</p:attrName>
                                        </p:attrNameLst>
                                      </p:cBhvr>
                                      <p:to>
                                        <p:strVal val="visible"/>
                                      </p:to>
                                    </p:set>
                                    <p:animEffect transition="in" filter="fade">
                                      <p:cBhvr>
                                        <p:cTn id="65" dur="500"/>
                                        <p:tgtEl>
                                          <p:spTgt spid="52"/>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grpId="0" nodeType="clickEffect">
                                  <p:stCondLst>
                                    <p:cond delay="0"/>
                                  </p:stCondLst>
                                  <p:childTnLst>
                                    <p:set>
                                      <p:cBhvr>
                                        <p:cTn id="69" dur="1" fill="hold">
                                          <p:stCondLst>
                                            <p:cond delay="0"/>
                                          </p:stCondLst>
                                        </p:cTn>
                                        <p:tgtEl>
                                          <p:spTgt spid="71"/>
                                        </p:tgtEl>
                                        <p:attrNameLst>
                                          <p:attrName>style.visibility</p:attrName>
                                        </p:attrNameLst>
                                      </p:cBhvr>
                                      <p:to>
                                        <p:strVal val="visible"/>
                                      </p:to>
                                    </p:set>
                                    <p:animEffect transition="in" filter="fade">
                                      <p:cBhvr>
                                        <p:cTn id="70" dur="500"/>
                                        <p:tgtEl>
                                          <p:spTgt spid="71"/>
                                        </p:tgtEl>
                                      </p:cBhvr>
                                    </p:animEffect>
                                  </p:childTnLst>
                                </p:cTn>
                              </p:par>
                              <p:par>
                                <p:cTn id="71" presetID="10" presetClass="entr" presetSubtype="0" fill="hold" nodeType="withEffect">
                                  <p:stCondLst>
                                    <p:cond delay="0"/>
                                  </p:stCondLst>
                                  <p:childTnLst>
                                    <p:set>
                                      <p:cBhvr>
                                        <p:cTn id="72" dur="1" fill="hold">
                                          <p:stCondLst>
                                            <p:cond delay="0"/>
                                          </p:stCondLst>
                                        </p:cTn>
                                        <p:tgtEl>
                                          <p:spTgt spid="47"/>
                                        </p:tgtEl>
                                        <p:attrNameLst>
                                          <p:attrName>style.visibility</p:attrName>
                                        </p:attrNameLst>
                                      </p:cBhvr>
                                      <p:to>
                                        <p:strVal val="visible"/>
                                      </p:to>
                                    </p:set>
                                    <p:animEffect transition="in" filter="fade">
                                      <p:cBhvr>
                                        <p:cTn id="73" dur="500"/>
                                        <p:tgtEl>
                                          <p:spTgt spid="47"/>
                                        </p:tgtEl>
                                      </p:cBhvr>
                                    </p:animEffect>
                                  </p:childTnLst>
                                </p:cTn>
                              </p:par>
                              <p:par>
                                <p:cTn id="74" presetID="10" presetClass="entr" presetSubtype="0" fill="hold" nodeType="withEffect">
                                  <p:stCondLst>
                                    <p:cond delay="0"/>
                                  </p:stCondLst>
                                  <p:childTnLst>
                                    <p:set>
                                      <p:cBhvr>
                                        <p:cTn id="75" dur="1" fill="hold">
                                          <p:stCondLst>
                                            <p:cond delay="0"/>
                                          </p:stCondLst>
                                        </p:cTn>
                                        <p:tgtEl>
                                          <p:spTgt spid="45"/>
                                        </p:tgtEl>
                                        <p:attrNameLst>
                                          <p:attrName>style.visibility</p:attrName>
                                        </p:attrNameLst>
                                      </p:cBhvr>
                                      <p:to>
                                        <p:strVal val="visible"/>
                                      </p:to>
                                    </p:set>
                                    <p:animEffect transition="in" filter="fade">
                                      <p:cBhvr>
                                        <p:cTn id="76" dur="500"/>
                                        <p:tgtEl>
                                          <p:spTgt spid="45"/>
                                        </p:tgtEl>
                                      </p:cBhvr>
                                    </p:animEffect>
                                  </p:childTnLst>
                                </p:cTn>
                              </p:par>
                            </p:childTnLst>
                          </p:cTn>
                        </p:par>
                      </p:childTnLst>
                    </p:cTn>
                  </p:par>
                  <p:par>
                    <p:cTn id="77" fill="hold">
                      <p:stCondLst>
                        <p:cond delay="indefinite"/>
                      </p:stCondLst>
                      <p:childTnLst>
                        <p:par>
                          <p:cTn id="78" fill="hold">
                            <p:stCondLst>
                              <p:cond delay="0"/>
                            </p:stCondLst>
                            <p:childTnLst>
                              <p:par>
                                <p:cTn id="79" presetID="10" presetClass="entr" presetSubtype="0" fill="hold" grpId="0" nodeType="clickEffect">
                                  <p:stCondLst>
                                    <p:cond delay="0"/>
                                  </p:stCondLst>
                                  <p:childTnLst>
                                    <p:set>
                                      <p:cBhvr>
                                        <p:cTn id="80" dur="1" fill="hold">
                                          <p:stCondLst>
                                            <p:cond delay="0"/>
                                          </p:stCondLst>
                                        </p:cTn>
                                        <p:tgtEl>
                                          <p:spTgt spid="50"/>
                                        </p:tgtEl>
                                        <p:attrNameLst>
                                          <p:attrName>style.visibility</p:attrName>
                                        </p:attrNameLst>
                                      </p:cBhvr>
                                      <p:to>
                                        <p:strVal val="visible"/>
                                      </p:to>
                                    </p:set>
                                    <p:animEffect transition="in" filter="fade">
                                      <p:cBhvr>
                                        <p:cTn id="81" dur="500"/>
                                        <p:tgtEl>
                                          <p:spTgt spid="50"/>
                                        </p:tgtEl>
                                      </p:cBhvr>
                                    </p:animEffect>
                                  </p:childTnLst>
                                </p:cTn>
                              </p:par>
                            </p:childTnLst>
                          </p:cTn>
                        </p:par>
                      </p:childTnLst>
                    </p:cTn>
                  </p:par>
                  <p:par>
                    <p:cTn id="82" fill="hold">
                      <p:stCondLst>
                        <p:cond delay="indefinite"/>
                      </p:stCondLst>
                      <p:childTnLst>
                        <p:par>
                          <p:cTn id="83" fill="hold">
                            <p:stCondLst>
                              <p:cond delay="0"/>
                            </p:stCondLst>
                            <p:childTnLst>
                              <p:par>
                                <p:cTn id="84" presetID="10" presetClass="entr" presetSubtype="0" fill="hold" grpId="0" nodeType="clickEffect">
                                  <p:stCondLst>
                                    <p:cond delay="0"/>
                                  </p:stCondLst>
                                  <p:childTnLst>
                                    <p:set>
                                      <p:cBhvr>
                                        <p:cTn id="85" dur="1" fill="hold">
                                          <p:stCondLst>
                                            <p:cond delay="0"/>
                                          </p:stCondLst>
                                        </p:cTn>
                                        <p:tgtEl>
                                          <p:spTgt spid="51"/>
                                        </p:tgtEl>
                                        <p:attrNameLst>
                                          <p:attrName>style.visibility</p:attrName>
                                        </p:attrNameLst>
                                      </p:cBhvr>
                                      <p:to>
                                        <p:strVal val="visible"/>
                                      </p:to>
                                    </p:set>
                                    <p:animEffect transition="in" filter="fade">
                                      <p:cBhvr>
                                        <p:cTn id="86" dur="500"/>
                                        <p:tgtEl>
                                          <p:spTgt spid="51"/>
                                        </p:tgtEl>
                                      </p:cBhvr>
                                    </p:animEffect>
                                  </p:childTnLst>
                                </p:cTn>
                              </p:par>
                              <p:par>
                                <p:cTn id="87" presetID="10" presetClass="entr" presetSubtype="0" fill="hold" nodeType="withEffect">
                                  <p:stCondLst>
                                    <p:cond delay="0"/>
                                  </p:stCondLst>
                                  <p:childTnLst>
                                    <p:set>
                                      <p:cBhvr>
                                        <p:cTn id="88" dur="1" fill="hold">
                                          <p:stCondLst>
                                            <p:cond delay="0"/>
                                          </p:stCondLst>
                                        </p:cTn>
                                        <p:tgtEl>
                                          <p:spTgt spid="54"/>
                                        </p:tgtEl>
                                        <p:attrNameLst>
                                          <p:attrName>style.visibility</p:attrName>
                                        </p:attrNameLst>
                                      </p:cBhvr>
                                      <p:to>
                                        <p:strVal val="visible"/>
                                      </p:to>
                                    </p:set>
                                    <p:animEffect transition="in" filter="fade">
                                      <p:cBhvr>
                                        <p:cTn id="89" dur="500"/>
                                        <p:tgtEl>
                                          <p:spTgt spid="54"/>
                                        </p:tgtEl>
                                      </p:cBhvr>
                                    </p:animEffect>
                                  </p:childTnLst>
                                </p:cTn>
                              </p:par>
                            </p:childTnLst>
                          </p:cTn>
                        </p:par>
                        <p:par>
                          <p:cTn id="90" fill="hold">
                            <p:stCondLst>
                              <p:cond delay="500"/>
                            </p:stCondLst>
                            <p:childTnLst>
                              <p:par>
                                <p:cTn id="91" presetID="10" presetClass="entr" presetSubtype="0" fill="hold" nodeType="afterEffect">
                                  <p:stCondLst>
                                    <p:cond delay="0"/>
                                  </p:stCondLst>
                                  <p:childTnLst>
                                    <p:set>
                                      <p:cBhvr>
                                        <p:cTn id="92" dur="1" fill="hold">
                                          <p:stCondLst>
                                            <p:cond delay="0"/>
                                          </p:stCondLst>
                                        </p:cTn>
                                        <p:tgtEl>
                                          <p:spTgt spid="59"/>
                                        </p:tgtEl>
                                        <p:attrNameLst>
                                          <p:attrName>style.visibility</p:attrName>
                                        </p:attrNameLst>
                                      </p:cBhvr>
                                      <p:to>
                                        <p:strVal val="visible"/>
                                      </p:to>
                                    </p:set>
                                    <p:animEffect transition="in" filter="fade">
                                      <p:cBhvr>
                                        <p:cTn id="93" dur="500"/>
                                        <p:tgtEl>
                                          <p:spTgt spid="59"/>
                                        </p:tgtEl>
                                      </p:cBhvr>
                                    </p:animEffect>
                                  </p:childTnLst>
                                </p:cTn>
                              </p:par>
                            </p:childTnLst>
                          </p:cTn>
                        </p:par>
                        <p:par>
                          <p:cTn id="94" fill="hold">
                            <p:stCondLst>
                              <p:cond delay="1000"/>
                            </p:stCondLst>
                            <p:childTnLst>
                              <p:par>
                                <p:cTn id="95" presetID="10" presetClass="entr" presetSubtype="0" fill="hold" nodeType="afterEffect">
                                  <p:stCondLst>
                                    <p:cond delay="0"/>
                                  </p:stCondLst>
                                  <p:childTnLst>
                                    <p:set>
                                      <p:cBhvr>
                                        <p:cTn id="96" dur="1" fill="hold">
                                          <p:stCondLst>
                                            <p:cond delay="0"/>
                                          </p:stCondLst>
                                        </p:cTn>
                                        <p:tgtEl>
                                          <p:spTgt spid="62"/>
                                        </p:tgtEl>
                                        <p:attrNameLst>
                                          <p:attrName>style.visibility</p:attrName>
                                        </p:attrNameLst>
                                      </p:cBhvr>
                                      <p:to>
                                        <p:strVal val="visible"/>
                                      </p:to>
                                    </p:set>
                                    <p:animEffect transition="in" filter="fade">
                                      <p:cBhvr>
                                        <p:cTn id="97" dur="500"/>
                                        <p:tgtEl>
                                          <p:spTgt spid="62"/>
                                        </p:tgtEl>
                                      </p:cBhvr>
                                    </p:animEffect>
                                  </p:childTnLst>
                                </p:cTn>
                              </p:par>
                            </p:childTnLst>
                          </p:cTn>
                        </p:par>
                        <p:par>
                          <p:cTn id="98" fill="hold">
                            <p:stCondLst>
                              <p:cond delay="1500"/>
                            </p:stCondLst>
                            <p:childTnLst>
                              <p:par>
                                <p:cTn id="99" presetID="1" presetClass="entr" presetSubtype="0" fill="hold" nodeType="afterEffect">
                                  <p:stCondLst>
                                    <p:cond delay="0"/>
                                  </p:stCondLst>
                                  <p:childTnLst>
                                    <p:set>
                                      <p:cBhvr>
                                        <p:cTn id="100" dur="1" fill="hold">
                                          <p:stCondLst>
                                            <p:cond delay="0"/>
                                          </p:stCondLst>
                                        </p:cTn>
                                        <p:tgtEl>
                                          <p:spTgt spid="78"/>
                                        </p:tgtEl>
                                        <p:attrNameLst>
                                          <p:attrName>style.visibility</p:attrName>
                                        </p:attrNameLst>
                                      </p:cBhvr>
                                      <p:to>
                                        <p:strVal val="visible"/>
                                      </p:to>
                                    </p:set>
                                  </p:childTnLst>
                                </p:cTn>
                              </p:par>
                            </p:childTnLst>
                          </p:cTn>
                        </p:par>
                        <p:par>
                          <p:cTn id="101" fill="hold">
                            <p:stCondLst>
                              <p:cond delay="1500"/>
                            </p:stCondLst>
                            <p:childTnLst>
                              <p:par>
                                <p:cTn id="102" presetID="1" presetClass="entr" presetSubtype="0" fill="hold" nodeType="afterEffect">
                                  <p:stCondLst>
                                    <p:cond delay="0"/>
                                  </p:stCondLst>
                                  <p:childTnLst>
                                    <p:set>
                                      <p:cBhvr>
                                        <p:cTn id="103" dur="1" fill="hold">
                                          <p:stCondLst>
                                            <p:cond delay="0"/>
                                          </p:stCondLst>
                                        </p:cTn>
                                        <p:tgtEl>
                                          <p:spTgt spid="80"/>
                                        </p:tgtEl>
                                        <p:attrNameLst>
                                          <p:attrName>style.visibility</p:attrName>
                                        </p:attrNameLst>
                                      </p:cBhvr>
                                      <p:to>
                                        <p:strVal val="visible"/>
                                      </p:to>
                                    </p:set>
                                  </p:childTnLst>
                                </p:cTn>
                              </p:par>
                            </p:childTnLst>
                          </p:cTn>
                        </p:par>
                      </p:childTnLst>
                    </p:cTn>
                  </p:par>
                  <p:par>
                    <p:cTn id="104" fill="hold">
                      <p:stCondLst>
                        <p:cond delay="indefinite"/>
                      </p:stCondLst>
                      <p:childTnLst>
                        <p:par>
                          <p:cTn id="105" fill="hold">
                            <p:stCondLst>
                              <p:cond delay="0"/>
                            </p:stCondLst>
                            <p:childTnLst>
                              <p:par>
                                <p:cTn id="106" presetID="10" presetClass="entr" presetSubtype="0" fill="hold" grpId="0" nodeType="clickEffect">
                                  <p:stCondLst>
                                    <p:cond delay="0"/>
                                  </p:stCondLst>
                                  <p:childTnLst>
                                    <p:set>
                                      <p:cBhvr>
                                        <p:cTn id="107" dur="1" fill="hold">
                                          <p:stCondLst>
                                            <p:cond delay="0"/>
                                          </p:stCondLst>
                                        </p:cTn>
                                        <p:tgtEl>
                                          <p:spTgt spid="57"/>
                                        </p:tgtEl>
                                        <p:attrNameLst>
                                          <p:attrName>style.visibility</p:attrName>
                                        </p:attrNameLst>
                                      </p:cBhvr>
                                      <p:to>
                                        <p:strVal val="visible"/>
                                      </p:to>
                                    </p:set>
                                    <p:animEffect transition="in" filter="fade">
                                      <p:cBhvr>
                                        <p:cTn id="108" dur="500"/>
                                        <p:tgtEl>
                                          <p:spTgt spid="57"/>
                                        </p:tgtEl>
                                      </p:cBhvr>
                                    </p:animEffect>
                                  </p:childTnLst>
                                </p:cTn>
                              </p:par>
                            </p:childTnLst>
                          </p:cTn>
                        </p:par>
                      </p:childTnLst>
                    </p:cTn>
                  </p:par>
                  <p:par>
                    <p:cTn id="109" fill="hold">
                      <p:stCondLst>
                        <p:cond delay="indefinite"/>
                      </p:stCondLst>
                      <p:childTnLst>
                        <p:par>
                          <p:cTn id="110" fill="hold">
                            <p:stCondLst>
                              <p:cond delay="0"/>
                            </p:stCondLst>
                            <p:childTnLst>
                              <p:par>
                                <p:cTn id="111" presetID="10" presetClass="entr" presetSubtype="0" fill="hold" grpId="0" nodeType="clickEffect">
                                  <p:stCondLst>
                                    <p:cond delay="0"/>
                                  </p:stCondLst>
                                  <p:childTnLst>
                                    <p:set>
                                      <p:cBhvr>
                                        <p:cTn id="112" dur="1" fill="hold">
                                          <p:stCondLst>
                                            <p:cond delay="0"/>
                                          </p:stCondLst>
                                        </p:cTn>
                                        <p:tgtEl>
                                          <p:spTgt spid="58"/>
                                        </p:tgtEl>
                                        <p:attrNameLst>
                                          <p:attrName>style.visibility</p:attrName>
                                        </p:attrNameLst>
                                      </p:cBhvr>
                                      <p:to>
                                        <p:strVal val="visible"/>
                                      </p:to>
                                    </p:set>
                                    <p:animEffect transition="in" filter="fade">
                                      <p:cBhvr>
                                        <p:cTn id="113"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14" grpId="0" animBg="1"/>
      <p:bldP spid="25" grpId="0"/>
      <p:bldP spid="26" grpId="0"/>
      <p:bldP spid="27" grpId="0"/>
      <p:bldP spid="35" grpId="0"/>
      <p:bldP spid="48" grpId="0" animBg="1"/>
      <p:bldP spid="52" grpId="0" animBg="1"/>
      <p:bldP spid="63" grpId="0"/>
      <p:bldP spid="71" grpId="0"/>
      <p:bldP spid="72" grpId="0" animBg="1"/>
      <p:bldP spid="50" grpId="0"/>
      <p:bldP spid="51" grpId="0"/>
      <p:bldP spid="57" grpId="0" animBg="1"/>
      <p:bldP spid="58"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Pentagon 10"/>
          <p:cNvSpPr/>
          <p:nvPr/>
        </p:nvSpPr>
        <p:spPr bwMode="auto">
          <a:xfrm rot="5400000">
            <a:off x="4359565" y="2135420"/>
            <a:ext cx="758322" cy="609514"/>
          </a:xfrm>
          <a:prstGeom prst="homePlate">
            <a:avLst/>
          </a:prstGeom>
          <a:solidFill>
            <a:srgbClr val="002060"/>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2" name="Chevron 11"/>
          <p:cNvSpPr/>
          <p:nvPr/>
        </p:nvSpPr>
        <p:spPr bwMode="auto">
          <a:xfrm rot="5400000">
            <a:off x="4334051" y="2677991"/>
            <a:ext cx="812525" cy="609514"/>
          </a:xfrm>
          <a:prstGeom prst="chevron">
            <a:avLst/>
          </a:prstGeom>
          <a:solidFill>
            <a:srgbClr val="002060"/>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3" name="Chevron 12"/>
          <p:cNvSpPr/>
          <p:nvPr/>
        </p:nvSpPr>
        <p:spPr bwMode="auto">
          <a:xfrm rot="5400000">
            <a:off x="5477428" y="2691216"/>
            <a:ext cx="911333" cy="609514"/>
          </a:xfrm>
          <a:prstGeom prst="chevron">
            <a:avLst/>
          </a:prstGeom>
          <a:solidFill>
            <a:srgbClr val="92D050"/>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4" name="Chevron 13"/>
          <p:cNvSpPr/>
          <p:nvPr/>
        </p:nvSpPr>
        <p:spPr bwMode="auto">
          <a:xfrm rot="5400000">
            <a:off x="5472623" y="3344483"/>
            <a:ext cx="907578" cy="609514"/>
          </a:xfrm>
          <a:prstGeom prst="chevron">
            <a:avLst/>
          </a:prstGeom>
          <a:solidFill>
            <a:srgbClr val="92D050"/>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25" name="TextBox 24"/>
          <p:cNvSpPr txBox="1"/>
          <p:nvPr/>
        </p:nvSpPr>
        <p:spPr>
          <a:xfrm>
            <a:off x="1377132" y="2030884"/>
            <a:ext cx="3034788" cy="516992"/>
          </a:xfrm>
          <a:prstGeom prst="rect">
            <a:avLst/>
          </a:prstGeom>
          <a:noFill/>
        </p:spPr>
        <p:txBody>
          <a:bodyPr wrap="square" lIns="182854" tIns="146283" rIns="182854" bIns="146283" rtlCol="0">
            <a:spAutoFit/>
          </a:bodyPr>
          <a:lstStyle/>
          <a:p>
            <a:pPr algn="r">
              <a:lnSpc>
                <a:spcPct val="90000"/>
              </a:lnSpc>
              <a:spcAft>
                <a:spcPts val="600"/>
              </a:spcAft>
            </a:pPr>
            <a:r>
              <a:rPr lang="en-US" sz="1599" dirty="0">
                <a:gradFill>
                  <a:gsLst>
                    <a:gs pos="2917">
                      <a:schemeClr val="tx1"/>
                    </a:gs>
                    <a:gs pos="30000">
                      <a:schemeClr val="tx1"/>
                    </a:gs>
                  </a:gsLst>
                  <a:lin ang="5400000" scaled="0"/>
                </a:gradFill>
              </a:rPr>
              <a:t>1. Identity Provider Selection</a:t>
            </a:r>
          </a:p>
        </p:txBody>
      </p:sp>
      <p:sp>
        <p:nvSpPr>
          <p:cNvPr id="26" name="TextBox 25"/>
          <p:cNvSpPr txBox="1"/>
          <p:nvPr/>
        </p:nvSpPr>
        <p:spPr>
          <a:xfrm>
            <a:off x="641283" y="2450496"/>
            <a:ext cx="3769431" cy="825659"/>
          </a:xfrm>
          <a:prstGeom prst="rect">
            <a:avLst/>
          </a:prstGeom>
          <a:noFill/>
        </p:spPr>
        <p:txBody>
          <a:bodyPr wrap="square" lIns="182854" tIns="146283" rIns="182854" bIns="146283" rtlCol="0">
            <a:spAutoFit/>
          </a:bodyPr>
          <a:lstStyle/>
          <a:p>
            <a:pPr algn="r">
              <a:lnSpc>
                <a:spcPct val="90000"/>
              </a:lnSpc>
              <a:spcAft>
                <a:spcPts val="600"/>
              </a:spcAft>
            </a:pPr>
            <a:r>
              <a:rPr lang="en-US" sz="1599" dirty="0">
                <a:gradFill>
                  <a:gsLst>
                    <a:gs pos="2917">
                      <a:schemeClr val="tx1"/>
                    </a:gs>
                    <a:gs pos="30000">
                      <a:schemeClr val="tx1"/>
                    </a:gs>
                  </a:gsLst>
                  <a:lin ang="5400000" scaled="0"/>
                </a:gradFill>
              </a:rPr>
              <a:t>2. Collect email and password</a:t>
            </a:r>
          </a:p>
          <a:p>
            <a:pPr algn="r">
              <a:lnSpc>
                <a:spcPct val="90000"/>
              </a:lnSpc>
              <a:spcAft>
                <a:spcPts val="600"/>
              </a:spcAft>
            </a:pPr>
            <a:r>
              <a:rPr lang="en-US" sz="1599" dirty="0">
                <a:gradFill>
                  <a:gsLst>
                    <a:gs pos="2917">
                      <a:schemeClr val="tx1"/>
                    </a:gs>
                    <a:gs pos="30000">
                      <a:schemeClr val="tx1"/>
                    </a:gs>
                  </a:gsLst>
                  <a:lin ang="5400000" scaled="0"/>
                </a:gradFill>
              </a:rPr>
              <a:t>Send to REST API</a:t>
            </a:r>
          </a:p>
        </p:txBody>
      </p:sp>
      <p:sp>
        <p:nvSpPr>
          <p:cNvPr id="35" name="TextBox 34"/>
          <p:cNvSpPr txBox="1"/>
          <p:nvPr/>
        </p:nvSpPr>
        <p:spPr>
          <a:xfrm>
            <a:off x="6432971" y="2768410"/>
            <a:ext cx="3891169" cy="1434370"/>
          </a:xfrm>
          <a:prstGeom prst="rect">
            <a:avLst/>
          </a:prstGeom>
          <a:noFill/>
        </p:spPr>
        <p:txBody>
          <a:bodyPr wrap="square" lIns="182854" tIns="146283" rIns="182854" bIns="146283" rtlCol="0">
            <a:spAutoFit/>
          </a:bodyPr>
          <a:lstStyle/>
          <a:p>
            <a:pPr>
              <a:lnSpc>
                <a:spcPct val="90000"/>
              </a:lnSpc>
              <a:spcAft>
                <a:spcPts val="600"/>
              </a:spcAft>
            </a:pPr>
            <a:endParaRPr lang="en-US" sz="1599" dirty="0">
              <a:gradFill>
                <a:gsLst>
                  <a:gs pos="2917">
                    <a:schemeClr val="tx1"/>
                  </a:gs>
                  <a:gs pos="30000">
                    <a:schemeClr val="tx1"/>
                  </a:gs>
                </a:gsLst>
                <a:lin ang="5400000" scaled="0"/>
              </a:gradFill>
            </a:endParaRPr>
          </a:p>
          <a:p>
            <a:pPr>
              <a:lnSpc>
                <a:spcPct val="90000"/>
              </a:lnSpc>
              <a:spcAft>
                <a:spcPts val="600"/>
              </a:spcAft>
            </a:pPr>
            <a:r>
              <a:rPr lang="en-US" sz="1599" dirty="0">
                <a:gradFill>
                  <a:gsLst>
                    <a:gs pos="2917">
                      <a:schemeClr val="tx1"/>
                    </a:gs>
                    <a:gs pos="30000">
                      <a:schemeClr val="tx1"/>
                    </a:gs>
                  </a:gsLst>
                  <a:lin ang="5400000" scaled="0"/>
                </a:gradFill>
              </a:rPr>
              <a:t>4. Return </a:t>
            </a:r>
            <a:r>
              <a:rPr lang="en-US" sz="1599" dirty="0" err="1">
                <a:gradFill>
                  <a:gsLst>
                    <a:gs pos="2917">
                      <a:schemeClr val="tx1"/>
                    </a:gs>
                    <a:gs pos="30000">
                      <a:schemeClr val="tx1"/>
                    </a:gs>
                  </a:gsLst>
                  <a:lin ang="5400000" scaled="0"/>
                </a:gradFill>
              </a:rPr>
              <a:t>userProfileId</a:t>
            </a:r>
            <a:r>
              <a:rPr lang="en-US" sz="1599" dirty="0">
                <a:gradFill>
                  <a:gsLst>
                    <a:gs pos="2917">
                      <a:schemeClr val="tx1"/>
                    </a:gs>
                    <a:gs pos="30000">
                      <a:schemeClr val="tx1"/>
                    </a:gs>
                  </a:gsLst>
                  <a:lin ang="5400000" scaled="0"/>
                </a:gradFill>
              </a:rPr>
              <a:t> to B2C</a:t>
            </a:r>
          </a:p>
          <a:p>
            <a:pPr>
              <a:lnSpc>
                <a:spcPct val="90000"/>
              </a:lnSpc>
              <a:spcAft>
                <a:spcPts val="600"/>
              </a:spcAft>
            </a:pPr>
            <a:r>
              <a:rPr lang="en-US" sz="1599" dirty="0">
                <a:gradFill>
                  <a:gsLst>
                    <a:gs pos="2917">
                      <a:schemeClr val="tx1"/>
                    </a:gs>
                    <a:gs pos="30000">
                      <a:schemeClr val="tx1"/>
                    </a:gs>
                  </a:gsLst>
                  <a:lin ang="5400000" scaled="0"/>
                </a:gradFill>
              </a:rPr>
              <a:t>NO ACTION</a:t>
            </a:r>
          </a:p>
          <a:p>
            <a:pPr>
              <a:lnSpc>
                <a:spcPct val="90000"/>
              </a:lnSpc>
              <a:spcAft>
                <a:spcPts val="600"/>
              </a:spcAft>
            </a:pPr>
            <a:endParaRPr lang="en-US" sz="1599" dirty="0">
              <a:gradFill>
                <a:gsLst>
                  <a:gs pos="2917">
                    <a:schemeClr val="tx1"/>
                  </a:gs>
                  <a:gs pos="30000">
                    <a:schemeClr val="tx1"/>
                  </a:gs>
                </a:gsLst>
                <a:lin ang="5400000" scaled="0"/>
              </a:gradFill>
            </a:endParaRPr>
          </a:p>
        </p:txBody>
      </p:sp>
      <p:pic>
        <p:nvPicPr>
          <p:cNvPr id="47" name="Picture 46"/>
          <p:cNvPicPr>
            <a:picLocks noChangeAspect="1"/>
          </p:cNvPicPr>
          <p:nvPr/>
        </p:nvPicPr>
        <p:blipFill>
          <a:blip r:embed="rId2"/>
          <a:stretch>
            <a:fillRect/>
          </a:stretch>
        </p:blipFill>
        <p:spPr>
          <a:xfrm>
            <a:off x="3453352" y="5955259"/>
            <a:ext cx="471815" cy="460307"/>
          </a:xfrm>
          <a:prstGeom prst="rect">
            <a:avLst/>
          </a:prstGeom>
        </p:spPr>
      </p:pic>
      <p:sp>
        <p:nvSpPr>
          <p:cNvPr id="48" name="Chevron 47"/>
          <p:cNvSpPr/>
          <p:nvPr/>
        </p:nvSpPr>
        <p:spPr bwMode="auto">
          <a:xfrm rot="5400000">
            <a:off x="4176672" y="4738254"/>
            <a:ext cx="1127283" cy="609514"/>
          </a:xfrm>
          <a:prstGeom prst="chevron">
            <a:avLst/>
          </a:prstGeom>
          <a:solidFill>
            <a:srgbClr val="002060"/>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2" name="Chevron 51"/>
          <p:cNvSpPr/>
          <p:nvPr/>
        </p:nvSpPr>
        <p:spPr bwMode="auto">
          <a:xfrm rot="5400000">
            <a:off x="4334051" y="5986189"/>
            <a:ext cx="812525" cy="609514"/>
          </a:xfrm>
          <a:prstGeom prst="chevron">
            <a:avLst/>
          </a:prstGeom>
          <a:solidFill>
            <a:srgbClr val="002060"/>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pPr>
            <a:endParaRPr lang="en-US" sz="2000" dirty="0">
              <a:gradFill>
                <a:gsLst>
                  <a:gs pos="0">
                    <a:srgbClr val="FFFFFF"/>
                  </a:gs>
                  <a:gs pos="100000">
                    <a:srgbClr val="FFFFFF"/>
                  </a:gs>
                </a:gsLst>
                <a:lin ang="5400000" scaled="0"/>
              </a:gradFill>
            </a:endParaRPr>
          </a:p>
        </p:txBody>
      </p:sp>
      <p:cxnSp>
        <p:nvCxnSpPr>
          <p:cNvPr id="56" name="Straight Connector 55"/>
          <p:cNvCxnSpPr/>
          <p:nvPr/>
        </p:nvCxnSpPr>
        <p:spPr>
          <a:xfrm>
            <a:off x="521701" y="1788940"/>
            <a:ext cx="3149873"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63" name="TextBox 62"/>
          <p:cNvSpPr txBox="1"/>
          <p:nvPr/>
        </p:nvSpPr>
        <p:spPr>
          <a:xfrm>
            <a:off x="3727805" y="1516290"/>
            <a:ext cx="2080512" cy="577937"/>
          </a:xfrm>
          <a:prstGeom prst="rect">
            <a:avLst/>
          </a:prstGeom>
          <a:noFill/>
        </p:spPr>
        <p:txBody>
          <a:bodyPr wrap="none" lIns="182854" tIns="146283" rIns="182854" bIns="146283" rtlCol="0">
            <a:spAutoFit/>
          </a:bodyPr>
          <a:lstStyle/>
          <a:p>
            <a:pPr>
              <a:lnSpc>
                <a:spcPct val="90000"/>
              </a:lnSpc>
              <a:spcAft>
                <a:spcPts val="600"/>
              </a:spcAft>
            </a:pPr>
            <a:r>
              <a:rPr lang="en-US" sz="2000" dirty="0">
                <a:gradFill>
                  <a:gsLst>
                    <a:gs pos="2917">
                      <a:schemeClr val="tx1"/>
                    </a:gs>
                    <a:gs pos="30000">
                      <a:schemeClr val="tx1"/>
                    </a:gs>
                  </a:gsLst>
                  <a:lin ang="5400000" scaled="0"/>
                </a:gradFill>
              </a:rPr>
              <a:t>Sign In Journey</a:t>
            </a:r>
          </a:p>
        </p:txBody>
      </p:sp>
      <p:sp>
        <p:nvSpPr>
          <p:cNvPr id="49" name="TextBox 48"/>
          <p:cNvSpPr txBox="1"/>
          <p:nvPr/>
        </p:nvSpPr>
        <p:spPr>
          <a:xfrm>
            <a:off x="6417443" y="2445746"/>
            <a:ext cx="3149873" cy="747183"/>
          </a:xfrm>
          <a:prstGeom prst="rect">
            <a:avLst/>
          </a:prstGeom>
          <a:noFill/>
        </p:spPr>
        <p:txBody>
          <a:bodyPr wrap="square" lIns="182854" tIns="146283" rIns="182854" bIns="146283" rtlCol="0" anchor="ctr">
            <a:spAutoFit/>
          </a:bodyPr>
          <a:lstStyle/>
          <a:p>
            <a:pPr>
              <a:lnSpc>
                <a:spcPct val="90000"/>
              </a:lnSpc>
              <a:spcAft>
                <a:spcPts val="600"/>
              </a:spcAft>
            </a:pPr>
            <a:r>
              <a:rPr lang="en-US" sz="1599" dirty="0">
                <a:gradFill>
                  <a:gsLst>
                    <a:gs pos="2917">
                      <a:schemeClr val="tx1"/>
                    </a:gs>
                    <a:gs pos="30000">
                      <a:schemeClr val="tx1"/>
                    </a:gs>
                  </a:gsLst>
                  <a:lin ang="5400000" scaled="0"/>
                </a:gradFill>
              </a:rPr>
              <a:t>3. Find User.  Get profile data, User status </a:t>
            </a:r>
            <a:r>
              <a:rPr lang="en-US" sz="1599" b="1" dirty="0">
                <a:gradFill>
                  <a:gsLst>
                    <a:gs pos="2917">
                      <a:schemeClr val="tx1"/>
                    </a:gs>
                    <a:gs pos="30000">
                      <a:schemeClr val="tx1"/>
                    </a:gs>
                  </a:gsLst>
                  <a:lin ang="5400000" scaled="0"/>
                </a:gradFill>
              </a:rPr>
              <a:t>(2) migrated</a:t>
            </a:r>
          </a:p>
        </p:txBody>
      </p:sp>
      <p:sp>
        <p:nvSpPr>
          <p:cNvPr id="71" name="TextBox 70"/>
          <p:cNvSpPr txBox="1"/>
          <p:nvPr/>
        </p:nvSpPr>
        <p:spPr>
          <a:xfrm>
            <a:off x="1449754" y="5926919"/>
            <a:ext cx="2125574" cy="516992"/>
          </a:xfrm>
          <a:prstGeom prst="rect">
            <a:avLst/>
          </a:prstGeom>
          <a:noFill/>
        </p:spPr>
        <p:txBody>
          <a:bodyPr wrap="square" lIns="182854" tIns="146283" rIns="182854" bIns="146283" rtlCol="0">
            <a:spAutoFit/>
          </a:bodyPr>
          <a:lstStyle/>
          <a:p>
            <a:pPr>
              <a:lnSpc>
                <a:spcPct val="90000"/>
              </a:lnSpc>
              <a:spcAft>
                <a:spcPts val="600"/>
              </a:spcAft>
            </a:pPr>
            <a:r>
              <a:rPr lang="en-US" sz="1599" dirty="0">
                <a:gradFill>
                  <a:gsLst>
                    <a:gs pos="2917">
                      <a:schemeClr val="tx1"/>
                    </a:gs>
                    <a:gs pos="30000">
                      <a:schemeClr val="tx1"/>
                    </a:gs>
                  </a:gsLst>
                  <a:lin ang="5400000" scaled="0"/>
                </a:gradFill>
              </a:rPr>
              <a:t>7. Issue B2C Token</a:t>
            </a:r>
          </a:p>
        </p:txBody>
      </p:sp>
      <p:pic>
        <p:nvPicPr>
          <p:cNvPr id="7" name="Picture 6"/>
          <p:cNvPicPr>
            <a:picLocks noChangeAspect="1"/>
          </p:cNvPicPr>
          <p:nvPr/>
        </p:nvPicPr>
        <p:blipFill>
          <a:blip r:embed="rId3"/>
          <a:stretch>
            <a:fillRect/>
          </a:stretch>
        </p:blipFill>
        <p:spPr>
          <a:xfrm>
            <a:off x="4526003" y="4834443"/>
            <a:ext cx="417137" cy="417137"/>
          </a:xfrm>
          <a:prstGeom prst="rect">
            <a:avLst/>
          </a:prstGeom>
        </p:spPr>
      </p:pic>
      <p:sp>
        <p:nvSpPr>
          <p:cNvPr id="2" name="Title 1"/>
          <p:cNvSpPr>
            <a:spLocks noGrp="1"/>
          </p:cNvSpPr>
          <p:nvPr>
            <p:ph type="title"/>
          </p:nvPr>
        </p:nvSpPr>
        <p:spPr>
          <a:xfrm>
            <a:off x="275482" y="295730"/>
            <a:ext cx="11887878" cy="917444"/>
          </a:xfrm>
        </p:spPr>
        <p:txBody>
          <a:bodyPr/>
          <a:lstStyle/>
          <a:p>
            <a:r>
              <a:rPr lang="en-US" dirty="0"/>
              <a:t>Just in time migration User </a:t>
            </a:r>
            <a:r>
              <a:rPr lang="en-US" dirty="0" err="1"/>
              <a:t>SignIn</a:t>
            </a:r>
            <a:endParaRPr lang="en-US" dirty="0"/>
          </a:p>
        </p:txBody>
      </p:sp>
      <p:grpSp>
        <p:nvGrpSpPr>
          <p:cNvPr id="5" name="Group 4"/>
          <p:cNvGrpSpPr/>
          <p:nvPr/>
        </p:nvGrpSpPr>
        <p:grpSpPr>
          <a:xfrm>
            <a:off x="641283" y="902482"/>
            <a:ext cx="2556147" cy="886458"/>
            <a:chOff x="3574130" y="2140247"/>
            <a:chExt cx="2556510" cy="886583"/>
          </a:xfrm>
        </p:grpSpPr>
        <p:sp>
          <p:nvSpPr>
            <p:cNvPr id="40" name="Rectangle 39"/>
            <p:cNvSpPr/>
            <p:nvPr/>
          </p:nvSpPr>
          <p:spPr bwMode="auto">
            <a:xfrm>
              <a:off x="3596181" y="2182371"/>
              <a:ext cx="2534459" cy="678376"/>
            </a:xfrm>
            <a:prstGeom prst="rect">
              <a:avLst/>
            </a:prstGeom>
            <a:solidFill>
              <a:srgbClr val="505050">
                <a:lumMod val="60000"/>
                <a:lumOff val="40000"/>
              </a:srgbClr>
            </a:solidFill>
            <a:ln w="9525" cap="flat" cmpd="sng" algn="ctr">
              <a:noFill/>
              <a:prstDash val="solid"/>
              <a:headEnd type="none" w="med" len="med"/>
              <a:tailEnd type="none" w="med" len="med"/>
            </a:ln>
            <a:effectLst/>
          </p:spPr>
          <p:txBody>
            <a:bodyPr vert="horz" wrap="square" lIns="93230" tIns="46615" rIns="93230" bIns="46615" numCol="1" rtlCol="0" anchor="ctr" anchorCtr="0" compatLnSpc="1">
              <a:prstTxWarp prst="textNoShape">
                <a:avLst/>
              </a:prstTxWarp>
            </a:bodyPr>
            <a:lstStyle/>
            <a:p>
              <a:pPr algn="ctr" defTabSz="932145" fontAlgn="base">
                <a:spcBef>
                  <a:spcPct val="0"/>
                </a:spcBef>
                <a:spcAft>
                  <a:spcPct val="0"/>
                </a:spcAft>
                <a:defRPr/>
              </a:pPr>
              <a:r>
                <a:rPr lang="en-US" sz="1398" kern="0" spc="-102" dirty="0">
                  <a:gradFill>
                    <a:gsLst>
                      <a:gs pos="86726">
                        <a:srgbClr val="FFFFFF"/>
                      </a:gs>
                      <a:gs pos="52000">
                        <a:srgbClr val="FFFFFF"/>
                      </a:gs>
                    </a:gsLst>
                    <a:lin ang="5400000" scaled="0"/>
                  </a:gradFill>
                  <a:latin typeface="Segoe UI"/>
                </a:rPr>
                <a:t>              </a:t>
              </a:r>
              <a:r>
                <a:rPr lang="en-US" sz="2040" kern="0" spc="-102" dirty="0">
                  <a:gradFill>
                    <a:gsLst>
                      <a:gs pos="86726">
                        <a:srgbClr val="FFFFFF"/>
                      </a:gs>
                      <a:gs pos="52000">
                        <a:srgbClr val="FFFFFF"/>
                      </a:gs>
                    </a:gsLst>
                    <a:lin ang="5400000" scaled="0"/>
                  </a:gradFill>
                  <a:latin typeface="Segoe UI"/>
                </a:rPr>
                <a:t>Azure AD B2C</a:t>
              </a:r>
              <a:endParaRPr lang="en-US" sz="1398" kern="0" dirty="0">
                <a:gradFill>
                  <a:gsLst>
                    <a:gs pos="0">
                      <a:srgbClr val="FFFFFF"/>
                    </a:gs>
                    <a:gs pos="100000">
                      <a:srgbClr val="FFFFFF"/>
                    </a:gs>
                  </a:gsLst>
                  <a:lin ang="5400000" scaled="0"/>
                </a:gradFill>
                <a:latin typeface="Segoe UI"/>
              </a:endParaRPr>
            </a:p>
          </p:txBody>
        </p:sp>
        <p:pic>
          <p:nvPicPr>
            <p:cNvPr id="41" name="Picture 4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74130" y="2140247"/>
              <a:ext cx="894293" cy="886583"/>
            </a:xfrm>
            <a:prstGeom prst="rect">
              <a:avLst/>
            </a:prstGeom>
          </p:spPr>
        </p:pic>
      </p:grpSp>
      <p:sp>
        <p:nvSpPr>
          <p:cNvPr id="8" name="Cloud 7"/>
          <p:cNvSpPr/>
          <p:nvPr/>
        </p:nvSpPr>
        <p:spPr bwMode="auto">
          <a:xfrm>
            <a:off x="6984924" y="1107901"/>
            <a:ext cx="1387895" cy="791126"/>
          </a:xfrm>
          <a:prstGeom prst="cloud">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0" rIns="0" bIns="46630" numCol="1" spcCol="0" rtlCol="0" fromWordArt="0" anchor="ctr" anchorCtr="0" forceAA="0" compatLnSpc="1">
            <a:prstTxWarp prst="textNoShape">
              <a:avLst/>
            </a:prstTxWarp>
            <a:noAutofit/>
          </a:bodyPr>
          <a:lstStyle/>
          <a:p>
            <a:pPr algn="ctr" defTabSz="932293" fontAlgn="base">
              <a:spcBef>
                <a:spcPct val="0"/>
              </a:spcBef>
              <a:spcAft>
                <a:spcPct val="0"/>
              </a:spcAft>
            </a:pPr>
            <a:r>
              <a:rPr lang="en-US" sz="2000" dirty="0">
                <a:gradFill>
                  <a:gsLst>
                    <a:gs pos="0">
                      <a:srgbClr val="FFFFFF"/>
                    </a:gs>
                    <a:gs pos="100000">
                      <a:srgbClr val="FFFFFF"/>
                    </a:gs>
                  </a:gsLst>
                  <a:lin ang="5400000" scaled="0"/>
                </a:gradFill>
              </a:rPr>
              <a:t>REST API</a:t>
            </a:r>
          </a:p>
        </p:txBody>
      </p:sp>
      <p:cxnSp>
        <p:nvCxnSpPr>
          <p:cNvPr id="45" name="Straight Connector 44"/>
          <p:cNvCxnSpPr/>
          <p:nvPr/>
        </p:nvCxnSpPr>
        <p:spPr>
          <a:xfrm>
            <a:off x="6417443" y="2030883"/>
            <a:ext cx="3149873"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9641860" y="2160876"/>
            <a:ext cx="1753660" cy="634440"/>
          </a:xfrm>
          <a:prstGeom prst="rect">
            <a:avLst/>
          </a:prstGeom>
          <a:noFill/>
        </p:spPr>
        <p:txBody>
          <a:bodyPr wrap="none" lIns="182854" tIns="146283" rIns="182854" bIns="146283" rtlCol="0">
            <a:spAutoFit/>
          </a:bodyPr>
          <a:lstStyle/>
          <a:p>
            <a:pPr>
              <a:lnSpc>
                <a:spcPct val="90000"/>
              </a:lnSpc>
              <a:spcAft>
                <a:spcPts val="600"/>
              </a:spcAft>
            </a:pPr>
            <a:r>
              <a:rPr lang="en-US" sz="2400" dirty="0">
                <a:gradFill>
                  <a:gsLst>
                    <a:gs pos="2917">
                      <a:schemeClr val="tx1"/>
                    </a:gs>
                    <a:gs pos="30000">
                      <a:schemeClr val="tx1"/>
                    </a:gs>
                  </a:gsLst>
                  <a:lin ang="5400000" scaled="0"/>
                </a:gradFill>
              </a:rPr>
              <a:t>User Store</a:t>
            </a:r>
          </a:p>
        </p:txBody>
      </p:sp>
      <p:sp>
        <p:nvSpPr>
          <p:cNvPr id="15" name="Arrow: U-Turn 14"/>
          <p:cNvSpPr/>
          <p:nvPr/>
        </p:nvSpPr>
        <p:spPr bwMode="auto">
          <a:xfrm rot="10967922">
            <a:off x="2104021" y="2982749"/>
            <a:ext cx="401136" cy="312219"/>
          </a:xfrm>
          <a:prstGeom prst="uturn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0" rIns="0" bIns="46630" numCol="1" spcCol="0" rtlCol="0" fromWordArt="0" anchor="ctr" anchorCtr="0" forceAA="0" compatLnSpc="1">
            <a:prstTxWarp prst="textNoShape">
              <a:avLst/>
            </a:prstTxWarp>
            <a:noAutofit/>
          </a:bodyPr>
          <a:lstStyle/>
          <a:p>
            <a:pPr algn="ctr" defTabSz="932293"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0" name="TextBox 49"/>
          <p:cNvSpPr txBox="1"/>
          <p:nvPr/>
        </p:nvSpPr>
        <p:spPr>
          <a:xfrm>
            <a:off x="229349" y="4492778"/>
            <a:ext cx="3769431" cy="516992"/>
          </a:xfrm>
          <a:prstGeom prst="rect">
            <a:avLst/>
          </a:prstGeom>
          <a:noFill/>
        </p:spPr>
        <p:txBody>
          <a:bodyPr wrap="square" lIns="182854" tIns="146283" rIns="182854" bIns="146283" rtlCol="0">
            <a:spAutoFit/>
          </a:bodyPr>
          <a:lstStyle/>
          <a:p>
            <a:pPr algn="r">
              <a:lnSpc>
                <a:spcPct val="90000"/>
              </a:lnSpc>
              <a:spcAft>
                <a:spcPts val="600"/>
              </a:spcAft>
            </a:pPr>
            <a:r>
              <a:rPr lang="en-US" sz="1599" dirty="0">
                <a:gradFill>
                  <a:gsLst>
                    <a:gs pos="2917">
                      <a:schemeClr val="tx1"/>
                    </a:gs>
                    <a:gs pos="30000">
                      <a:schemeClr val="tx1"/>
                    </a:gs>
                  </a:gsLst>
                  <a:lin ang="5400000" scaled="0"/>
                </a:gradFill>
              </a:rPr>
              <a:t>5. B2C authenticates user</a:t>
            </a:r>
          </a:p>
        </p:txBody>
      </p:sp>
      <p:sp>
        <p:nvSpPr>
          <p:cNvPr id="51" name="TextBox 50"/>
          <p:cNvSpPr txBox="1"/>
          <p:nvPr/>
        </p:nvSpPr>
        <p:spPr>
          <a:xfrm>
            <a:off x="310662" y="5051992"/>
            <a:ext cx="3769431" cy="747183"/>
          </a:xfrm>
          <a:prstGeom prst="rect">
            <a:avLst/>
          </a:prstGeom>
          <a:noFill/>
        </p:spPr>
        <p:txBody>
          <a:bodyPr wrap="square" lIns="182854" tIns="146283" rIns="182854" bIns="146283" rtlCol="0">
            <a:spAutoFit/>
          </a:bodyPr>
          <a:lstStyle/>
          <a:p>
            <a:pPr algn="r">
              <a:lnSpc>
                <a:spcPct val="90000"/>
              </a:lnSpc>
              <a:spcAft>
                <a:spcPts val="600"/>
              </a:spcAft>
            </a:pPr>
            <a:r>
              <a:rPr lang="en-US" sz="1599" dirty="0">
                <a:gradFill>
                  <a:gsLst>
                    <a:gs pos="2917">
                      <a:schemeClr val="tx1"/>
                    </a:gs>
                    <a:gs pos="30000">
                      <a:schemeClr val="tx1"/>
                    </a:gs>
                  </a:gsLst>
                  <a:lin ang="5400000" scaled="0"/>
                </a:gradFill>
              </a:rPr>
              <a:t>6. Reads b2c directory to get additional claims needed for token</a:t>
            </a:r>
          </a:p>
        </p:txBody>
      </p:sp>
      <p:pic>
        <p:nvPicPr>
          <p:cNvPr id="54" name="Picture 143"/>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3889223" y="5094255"/>
            <a:ext cx="580584" cy="580582"/>
          </a:xfrm>
          <a:prstGeom prst="rect">
            <a:avLst/>
          </a:prstGeom>
        </p:spPr>
      </p:pic>
      <p:pic>
        <p:nvPicPr>
          <p:cNvPr id="59" name="Picture 5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920162" y="4563505"/>
            <a:ext cx="345055" cy="320902"/>
          </a:xfrm>
          <a:prstGeom prst="rect">
            <a:avLst/>
          </a:prstGeom>
        </p:spPr>
      </p:pic>
      <p:sp>
        <p:nvSpPr>
          <p:cNvPr id="16" name="TextBox 15"/>
          <p:cNvSpPr txBox="1"/>
          <p:nvPr/>
        </p:nvSpPr>
        <p:spPr>
          <a:xfrm>
            <a:off x="1891863" y="3349201"/>
            <a:ext cx="2188230" cy="690680"/>
          </a:xfrm>
          <a:prstGeom prst="rect">
            <a:avLst/>
          </a:prstGeom>
          <a:noFill/>
        </p:spPr>
        <p:txBody>
          <a:bodyPr wrap="square" lIns="182854" tIns="146283" rIns="182854" bIns="146283" rtlCol="0">
            <a:spAutoFit/>
          </a:bodyPr>
          <a:lstStyle/>
          <a:p>
            <a:pPr>
              <a:lnSpc>
                <a:spcPct val="90000"/>
              </a:lnSpc>
              <a:spcAft>
                <a:spcPts val="600"/>
              </a:spcAft>
            </a:pPr>
            <a:r>
              <a:rPr lang="en-US" sz="1399" dirty="0">
                <a:gradFill>
                  <a:gsLst>
                    <a:gs pos="2917">
                      <a:schemeClr val="tx1"/>
                    </a:gs>
                    <a:gs pos="30000">
                      <a:schemeClr val="tx1"/>
                    </a:gs>
                  </a:gsLst>
                  <a:lin ang="5400000" scaled="0"/>
                </a:gradFill>
              </a:rPr>
              <a:t>If exception, error </a:t>
            </a:r>
            <a:r>
              <a:rPr lang="en-US" sz="1399" dirty="0" err="1">
                <a:gradFill>
                  <a:gsLst>
                    <a:gs pos="2917">
                      <a:schemeClr val="tx1"/>
                    </a:gs>
                    <a:gs pos="30000">
                      <a:schemeClr val="tx1"/>
                    </a:gs>
                  </a:gsLst>
                  <a:lin ang="5400000" scaled="0"/>
                </a:gradFill>
              </a:rPr>
              <a:t>msg</a:t>
            </a:r>
            <a:r>
              <a:rPr lang="en-US" sz="1399" dirty="0">
                <a:gradFill>
                  <a:gsLst>
                    <a:gs pos="2917">
                      <a:schemeClr val="tx1"/>
                    </a:gs>
                    <a:gs pos="30000">
                      <a:schemeClr val="tx1"/>
                    </a:gs>
                  </a:gsLst>
                  <a:lin ang="5400000" scaled="0"/>
                </a:gradFill>
              </a:rPr>
              <a:t> then retry</a:t>
            </a:r>
          </a:p>
        </p:txBody>
      </p:sp>
      <p:sp>
        <p:nvSpPr>
          <p:cNvPr id="42" name="TextBox 41"/>
          <p:cNvSpPr txBox="1"/>
          <p:nvPr/>
        </p:nvSpPr>
        <p:spPr>
          <a:xfrm>
            <a:off x="8560518" y="301605"/>
            <a:ext cx="3722424" cy="634440"/>
          </a:xfrm>
          <a:prstGeom prst="rect">
            <a:avLst/>
          </a:prstGeom>
        </p:spPr>
        <p:style>
          <a:lnRef idx="1">
            <a:schemeClr val="accent1"/>
          </a:lnRef>
          <a:fillRef idx="2">
            <a:schemeClr val="accent1"/>
          </a:fillRef>
          <a:effectRef idx="1">
            <a:schemeClr val="accent1"/>
          </a:effectRef>
          <a:fontRef idx="minor">
            <a:schemeClr val="dk1"/>
          </a:fontRef>
        </p:style>
        <p:txBody>
          <a:bodyPr wrap="none" lIns="182854" tIns="146283" rIns="182854" bIns="146283" rtlCol="0">
            <a:spAutoFit/>
          </a:bodyPr>
          <a:lstStyle/>
          <a:p>
            <a:pPr>
              <a:lnSpc>
                <a:spcPct val="90000"/>
              </a:lnSpc>
              <a:spcAft>
                <a:spcPts val="600"/>
              </a:spcAft>
            </a:pPr>
            <a:r>
              <a:rPr lang="en-US" sz="2400" dirty="0">
                <a:gradFill>
                  <a:gsLst>
                    <a:gs pos="2917">
                      <a:schemeClr val="tx1"/>
                    </a:gs>
                    <a:gs pos="30000">
                      <a:schemeClr val="tx1"/>
                    </a:gs>
                  </a:gsLst>
                  <a:lin ang="5400000" scaled="0"/>
                </a:gradFill>
              </a:rPr>
              <a:t>User previously migrated</a:t>
            </a:r>
          </a:p>
        </p:txBody>
      </p:sp>
      <p:sp>
        <p:nvSpPr>
          <p:cNvPr id="3" name="Cylinder 2"/>
          <p:cNvSpPr/>
          <p:nvPr/>
        </p:nvSpPr>
        <p:spPr bwMode="auto">
          <a:xfrm>
            <a:off x="310663" y="2354424"/>
            <a:ext cx="674378" cy="683825"/>
          </a:xfrm>
          <a:prstGeom prst="can">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0" rIns="0" bIns="46630" numCol="1" spcCol="0" rtlCol="0" fromWordArt="0" anchor="ctr" anchorCtr="0" forceAA="0" compatLnSpc="1">
            <a:prstTxWarp prst="textNoShape">
              <a:avLst/>
            </a:prstTxWarp>
            <a:noAutofit/>
          </a:bodyPr>
          <a:lstStyle/>
          <a:p>
            <a:pPr algn="ctr" defTabSz="932293"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43" name="Cylinder 42"/>
          <p:cNvSpPr/>
          <p:nvPr/>
        </p:nvSpPr>
        <p:spPr bwMode="auto">
          <a:xfrm>
            <a:off x="11493517" y="2095928"/>
            <a:ext cx="674378" cy="683825"/>
          </a:xfrm>
          <a:prstGeom prst="can">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rot="0" spcFirstLastPara="0" vertOverflow="overflow" horzOverflow="overflow" vert="horz" wrap="square" lIns="0" tIns="46630" rIns="0" bIns="46630" numCol="1" spcCol="0" rtlCol="0" fromWordArt="0" anchor="ctr" anchorCtr="0" forceAA="0" compatLnSpc="1">
            <a:prstTxWarp prst="textNoShape">
              <a:avLst/>
            </a:prstTxWarp>
            <a:noAutofit/>
          </a:bodyPr>
          <a:lstStyle/>
          <a:p>
            <a:pPr algn="ctr" defTabSz="932293" fontAlgn="base">
              <a:spcBef>
                <a:spcPct val="0"/>
              </a:spcBef>
              <a:spcAft>
                <a:spcPct val="0"/>
              </a:spcAft>
            </a:pPr>
            <a:endParaRPr lang="en-US" sz="2000" dirty="0">
              <a:gradFill>
                <a:gsLst>
                  <a:gs pos="0">
                    <a:srgbClr val="FFFFFF"/>
                  </a:gs>
                  <a:gs pos="100000">
                    <a:srgbClr val="FFFFFF"/>
                  </a:gs>
                </a:gsLst>
                <a:lin ang="5400000" scaled="0"/>
              </a:gradFill>
            </a:endParaRPr>
          </a:p>
        </p:txBody>
      </p:sp>
      <p:pic>
        <p:nvPicPr>
          <p:cNvPr id="44" name="Picture 43"/>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1605520" y="2318495"/>
            <a:ext cx="377842" cy="377842"/>
          </a:xfrm>
          <a:prstGeom prst="rect">
            <a:avLst/>
          </a:prstGeom>
        </p:spPr>
      </p:pic>
      <p:sp>
        <p:nvSpPr>
          <p:cNvPr id="46" name="Cylinder 45"/>
          <p:cNvSpPr/>
          <p:nvPr/>
        </p:nvSpPr>
        <p:spPr bwMode="auto">
          <a:xfrm>
            <a:off x="11488982" y="6013383"/>
            <a:ext cx="674378" cy="683825"/>
          </a:xfrm>
          <a:prstGeom prst="can">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rot="0" spcFirstLastPara="0" vertOverflow="overflow" horzOverflow="overflow" vert="horz" wrap="square" lIns="0" tIns="46630" rIns="0" bIns="46630" numCol="1" spcCol="0" rtlCol="0" fromWordArt="0" anchor="ctr" anchorCtr="0" forceAA="0" compatLnSpc="1">
            <a:prstTxWarp prst="textNoShape">
              <a:avLst/>
            </a:prstTxWarp>
            <a:noAutofit/>
          </a:bodyPr>
          <a:lstStyle/>
          <a:p>
            <a:pPr algn="ctr" defTabSz="932293" fontAlgn="base">
              <a:spcBef>
                <a:spcPct val="0"/>
              </a:spcBef>
              <a:spcAft>
                <a:spcPct val="0"/>
              </a:spcAft>
            </a:pPr>
            <a:endParaRPr lang="en-US" sz="2000" dirty="0">
              <a:gradFill>
                <a:gsLst>
                  <a:gs pos="0">
                    <a:srgbClr val="FFFFFF"/>
                  </a:gs>
                  <a:gs pos="100000">
                    <a:srgbClr val="FFFFFF"/>
                  </a:gs>
                </a:gsLst>
                <a:lin ang="5400000" scaled="0"/>
              </a:gradFill>
            </a:endParaRPr>
          </a:p>
        </p:txBody>
      </p:sp>
      <p:pic>
        <p:nvPicPr>
          <p:cNvPr id="53" name="Picture 5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1600986" y="6235951"/>
            <a:ext cx="377842" cy="377842"/>
          </a:xfrm>
          <a:prstGeom prst="rect">
            <a:avLst/>
          </a:prstGeom>
        </p:spPr>
      </p:pic>
      <p:sp>
        <p:nvSpPr>
          <p:cNvPr id="55" name="Cylinder 54"/>
          <p:cNvSpPr/>
          <p:nvPr/>
        </p:nvSpPr>
        <p:spPr bwMode="auto">
          <a:xfrm>
            <a:off x="293451" y="6101997"/>
            <a:ext cx="674378" cy="683825"/>
          </a:xfrm>
          <a:prstGeom prst="can">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0" rIns="0" bIns="46630" numCol="1" spcCol="0" rtlCol="0" fromWordArt="0" anchor="ctr" anchorCtr="0" forceAA="0" compatLnSpc="1">
            <a:prstTxWarp prst="textNoShape">
              <a:avLst/>
            </a:prstTxWarp>
            <a:noAutofit/>
          </a:bodyPr>
          <a:lstStyle/>
          <a:p>
            <a:pPr algn="ctr" defTabSz="932293" fontAlgn="base">
              <a:spcBef>
                <a:spcPct val="0"/>
              </a:spcBef>
              <a:spcAft>
                <a:spcPct val="0"/>
              </a:spcAft>
            </a:pPr>
            <a:endParaRPr lang="en-US" sz="2000" dirty="0">
              <a:gradFill>
                <a:gsLst>
                  <a:gs pos="0">
                    <a:srgbClr val="FFFFFF"/>
                  </a:gs>
                  <a:gs pos="100000">
                    <a:srgbClr val="FFFFFF"/>
                  </a:gs>
                </a:gsLst>
                <a:lin ang="5400000" scaled="0"/>
              </a:gradFill>
            </a:endParaRPr>
          </a:p>
        </p:txBody>
      </p:sp>
      <p:pic>
        <p:nvPicPr>
          <p:cNvPr id="57" name="Picture 56"/>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10086" y="6312085"/>
            <a:ext cx="377842" cy="377842"/>
          </a:xfrm>
          <a:prstGeom prst="rect">
            <a:avLst/>
          </a:prstGeom>
        </p:spPr>
      </p:pic>
      <p:pic>
        <p:nvPicPr>
          <p:cNvPr id="64" name="Picture 63"/>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66141" y="2571734"/>
            <a:ext cx="377842" cy="377842"/>
          </a:xfrm>
          <a:prstGeom prst="rect">
            <a:avLst/>
          </a:prstGeom>
        </p:spPr>
      </p:pic>
      <p:sp>
        <p:nvSpPr>
          <p:cNvPr id="65" name="TextBox 64"/>
          <p:cNvSpPr txBox="1"/>
          <p:nvPr/>
        </p:nvSpPr>
        <p:spPr>
          <a:xfrm>
            <a:off x="6521615" y="1928668"/>
            <a:ext cx="2858535" cy="493052"/>
          </a:xfrm>
          <a:prstGeom prst="rect">
            <a:avLst/>
          </a:prstGeom>
          <a:noFill/>
        </p:spPr>
        <p:txBody>
          <a:bodyPr wrap="none" lIns="182854" tIns="146283" rIns="182854" bIns="146283" rtlCol="0">
            <a:spAutoFit/>
          </a:bodyPr>
          <a:lstStyle/>
          <a:p>
            <a:pPr>
              <a:lnSpc>
                <a:spcPct val="90000"/>
              </a:lnSpc>
              <a:spcAft>
                <a:spcPts val="600"/>
              </a:spcAft>
            </a:pPr>
            <a:r>
              <a:rPr lang="en-US" sz="1399" dirty="0">
                <a:solidFill>
                  <a:schemeClr val="accent1"/>
                </a:solidFill>
              </a:rPr>
              <a:t>userprofileapi.azurewebsites.net</a:t>
            </a:r>
          </a:p>
        </p:txBody>
      </p:sp>
      <p:sp>
        <p:nvSpPr>
          <p:cNvPr id="66" name="TextBox 65"/>
          <p:cNvSpPr txBox="1"/>
          <p:nvPr/>
        </p:nvSpPr>
        <p:spPr>
          <a:xfrm>
            <a:off x="10317458" y="3100875"/>
            <a:ext cx="2094122" cy="690680"/>
          </a:xfrm>
          <a:prstGeom prst="rect">
            <a:avLst/>
          </a:prstGeom>
          <a:noFill/>
        </p:spPr>
        <p:txBody>
          <a:bodyPr wrap="square" lIns="182854" tIns="146283" rIns="182854" bIns="146283" rtlCol="0">
            <a:spAutoFit/>
          </a:bodyPr>
          <a:lstStyle/>
          <a:p>
            <a:pPr>
              <a:lnSpc>
                <a:spcPct val="90000"/>
              </a:lnSpc>
              <a:spcAft>
                <a:spcPts val="600"/>
              </a:spcAft>
            </a:pPr>
            <a:r>
              <a:rPr lang="en-US" sz="1399" dirty="0">
                <a:solidFill>
                  <a:schemeClr val="accent1"/>
                </a:solidFill>
              </a:rPr>
              <a:t>b2csqlserver.database.windows.net</a:t>
            </a:r>
          </a:p>
        </p:txBody>
      </p:sp>
      <p:sp>
        <p:nvSpPr>
          <p:cNvPr id="67" name="TextBox 66"/>
          <p:cNvSpPr txBox="1"/>
          <p:nvPr/>
        </p:nvSpPr>
        <p:spPr>
          <a:xfrm>
            <a:off x="820041" y="1788939"/>
            <a:ext cx="2726041" cy="493052"/>
          </a:xfrm>
          <a:prstGeom prst="rect">
            <a:avLst/>
          </a:prstGeom>
          <a:noFill/>
        </p:spPr>
        <p:txBody>
          <a:bodyPr wrap="none" lIns="182854" tIns="146283" rIns="182854" bIns="146283" rtlCol="0">
            <a:spAutoFit/>
          </a:bodyPr>
          <a:lstStyle/>
          <a:p>
            <a:pPr>
              <a:lnSpc>
                <a:spcPct val="90000"/>
              </a:lnSpc>
              <a:spcAft>
                <a:spcPts val="600"/>
              </a:spcAft>
            </a:pPr>
            <a:r>
              <a:rPr lang="en-US" sz="1399" dirty="0">
                <a:solidFill>
                  <a:schemeClr val="accent1"/>
                </a:solidFill>
              </a:rPr>
              <a:t>casalaolab2c.onmicrosoft.com</a:t>
            </a:r>
          </a:p>
        </p:txBody>
      </p:sp>
      <p:cxnSp>
        <p:nvCxnSpPr>
          <p:cNvPr id="58" name="Straight Connector 57"/>
          <p:cNvCxnSpPr>
            <a:cxnSpLocks/>
          </p:cNvCxnSpPr>
          <p:nvPr/>
        </p:nvCxnSpPr>
        <p:spPr>
          <a:xfrm flipV="1">
            <a:off x="5043483" y="2540306"/>
            <a:ext cx="584854" cy="31428"/>
          </a:xfrm>
          <a:prstGeom prst="line">
            <a:avLst/>
          </a:prstGeom>
        </p:spPr>
        <p:style>
          <a:lnRef idx="1">
            <a:schemeClr val="accent1"/>
          </a:lnRef>
          <a:fillRef idx="0">
            <a:schemeClr val="accent1"/>
          </a:fillRef>
          <a:effectRef idx="0">
            <a:schemeClr val="accent1"/>
          </a:effectRef>
          <a:fontRef idx="minor">
            <a:schemeClr val="tx1"/>
          </a:fontRef>
        </p:style>
      </p:cxnSp>
      <p:cxnSp>
        <p:nvCxnSpPr>
          <p:cNvPr id="60" name="Straight Connector 59"/>
          <p:cNvCxnSpPr>
            <a:cxnSpLocks/>
          </p:cNvCxnSpPr>
          <p:nvPr/>
        </p:nvCxnSpPr>
        <p:spPr>
          <a:xfrm>
            <a:off x="5043483" y="3100875"/>
            <a:ext cx="578171" cy="77165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5508880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6"/>
                                        </p:tgtEl>
                                        <p:attrNameLst>
                                          <p:attrName>style.visibility</p:attrName>
                                        </p:attrNameLst>
                                      </p:cBhvr>
                                      <p:to>
                                        <p:strVal val="visible"/>
                                      </p:to>
                                    </p:set>
                                    <p:animEffect transition="in" filter="fade">
                                      <p:cBhvr>
                                        <p:cTn id="7" dur="500"/>
                                        <p:tgtEl>
                                          <p:spTgt spid="5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3"/>
                                        </p:tgtEl>
                                        <p:attrNameLst>
                                          <p:attrName>style.visibility</p:attrName>
                                        </p:attrNameLst>
                                      </p:cBhvr>
                                      <p:to>
                                        <p:strVal val="visible"/>
                                      </p:to>
                                    </p:set>
                                    <p:animEffect transition="in" filter="fade">
                                      <p:cBhvr>
                                        <p:cTn id="10" dur="500"/>
                                        <p:tgtEl>
                                          <p:spTgt spid="6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5"/>
                                        </p:tgtEl>
                                        <p:attrNameLst>
                                          <p:attrName>style.visibility</p:attrName>
                                        </p:attrNameLst>
                                      </p:cBhvr>
                                      <p:to>
                                        <p:strVal val="visible"/>
                                      </p:to>
                                    </p:set>
                                    <p:animEffect transition="in" filter="fade">
                                      <p:cBhvr>
                                        <p:cTn id="15" dur="500"/>
                                        <p:tgtEl>
                                          <p:spTgt spid="25"/>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500"/>
                                        <p:tgtEl>
                                          <p:spTgt spid="11"/>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6"/>
                                        </p:tgtEl>
                                        <p:attrNameLst>
                                          <p:attrName>style.visibility</p:attrName>
                                        </p:attrNameLst>
                                      </p:cBhvr>
                                      <p:to>
                                        <p:strVal val="visible"/>
                                      </p:to>
                                    </p:set>
                                    <p:animEffect transition="in" filter="fade">
                                      <p:cBhvr>
                                        <p:cTn id="23" dur="500"/>
                                        <p:tgtEl>
                                          <p:spTgt spid="26"/>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fade">
                                      <p:cBhvr>
                                        <p:cTn id="26" dur="500"/>
                                        <p:tgtEl>
                                          <p:spTgt spid="12"/>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13"/>
                                        </p:tgtEl>
                                        <p:attrNameLst>
                                          <p:attrName>style.visibility</p:attrName>
                                        </p:attrNameLst>
                                      </p:cBhvr>
                                      <p:to>
                                        <p:strVal val="visible"/>
                                      </p:to>
                                    </p:set>
                                    <p:animEffect transition="in" filter="fade">
                                      <p:cBhvr>
                                        <p:cTn id="31" dur="500"/>
                                        <p:tgtEl>
                                          <p:spTgt spid="13"/>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14"/>
                                        </p:tgtEl>
                                        <p:attrNameLst>
                                          <p:attrName>style.visibility</p:attrName>
                                        </p:attrNameLst>
                                      </p:cBhvr>
                                      <p:to>
                                        <p:strVal val="visible"/>
                                      </p:to>
                                    </p:set>
                                    <p:animEffect transition="in" filter="fade">
                                      <p:cBhvr>
                                        <p:cTn id="36" dur="500"/>
                                        <p:tgtEl>
                                          <p:spTgt spid="14"/>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49"/>
                                        </p:tgtEl>
                                        <p:attrNameLst>
                                          <p:attrName>style.visibility</p:attrName>
                                        </p:attrNameLst>
                                      </p:cBhvr>
                                      <p:to>
                                        <p:strVal val="visible"/>
                                      </p:to>
                                    </p:set>
                                    <p:animEffect transition="in" filter="fade">
                                      <p:cBhvr>
                                        <p:cTn id="39" dur="500"/>
                                        <p:tgtEl>
                                          <p:spTgt spid="49"/>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48"/>
                                        </p:tgtEl>
                                        <p:attrNameLst>
                                          <p:attrName>style.visibility</p:attrName>
                                        </p:attrNameLst>
                                      </p:cBhvr>
                                      <p:to>
                                        <p:strVal val="visible"/>
                                      </p:to>
                                    </p:set>
                                    <p:animEffect transition="in" filter="fade">
                                      <p:cBhvr>
                                        <p:cTn id="44" dur="500"/>
                                        <p:tgtEl>
                                          <p:spTgt spid="48"/>
                                        </p:tgtEl>
                                      </p:cBhvr>
                                    </p:animEffect>
                                  </p:childTnLst>
                                </p:cTn>
                              </p:par>
                              <p:par>
                                <p:cTn id="45" presetID="10" presetClass="entr" presetSubtype="0" fill="hold" nodeType="withEffect">
                                  <p:stCondLst>
                                    <p:cond delay="0"/>
                                  </p:stCondLst>
                                  <p:childTnLst>
                                    <p:set>
                                      <p:cBhvr>
                                        <p:cTn id="46" dur="1" fill="hold">
                                          <p:stCondLst>
                                            <p:cond delay="0"/>
                                          </p:stCondLst>
                                        </p:cTn>
                                        <p:tgtEl>
                                          <p:spTgt spid="7"/>
                                        </p:tgtEl>
                                        <p:attrNameLst>
                                          <p:attrName>style.visibility</p:attrName>
                                        </p:attrNameLst>
                                      </p:cBhvr>
                                      <p:to>
                                        <p:strVal val="visible"/>
                                      </p:to>
                                    </p:set>
                                    <p:animEffect transition="in" filter="fade">
                                      <p:cBhvr>
                                        <p:cTn id="47" dur="500"/>
                                        <p:tgtEl>
                                          <p:spTgt spid="7"/>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5"/>
                                        </p:tgtEl>
                                        <p:attrNameLst>
                                          <p:attrName>style.visibility</p:attrName>
                                        </p:attrNameLst>
                                      </p:cBhvr>
                                      <p:to>
                                        <p:strVal val="visible"/>
                                      </p:to>
                                    </p:set>
                                    <p:animEffect transition="in" filter="fade">
                                      <p:cBhvr>
                                        <p:cTn id="52" dur="500"/>
                                        <p:tgtEl>
                                          <p:spTgt spid="35"/>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52"/>
                                        </p:tgtEl>
                                        <p:attrNameLst>
                                          <p:attrName>style.visibility</p:attrName>
                                        </p:attrNameLst>
                                      </p:cBhvr>
                                      <p:to>
                                        <p:strVal val="visible"/>
                                      </p:to>
                                    </p:set>
                                    <p:animEffect transition="in" filter="fade">
                                      <p:cBhvr>
                                        <p:cTn id="57" dur="500"/>
                                        <p:tgtEl>
                                          <p:spTgt spid="52"/>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71"/>
                                        </p:tgtEl>
                                        <p:attrNameLst>
                                          <p:attrName>style.visibility</p:attrName>
                                        </p:attrNameLst>
                                      </p:cBhvr>
                                      <p:to>
                                        <p:strVal val="visible"/>
                                      </p:to>
                                    </p:set>
                                    <p:animEffect transition="in" filter="fade">
                                      <p:cBhvr>
                                        <p:cTn id="62" dur="500"/>
                                        <p:tgtEl>
                                          <p:spTgt spid="71"/>
                                        </p:tgtEl>
                                      </p:cBhvr>
                                    </p:animEffect>
                                  </p:childTnLst>
                                </p:cTn>
                              </p:par>
                              <p:par>
                                <p:cTn id="63" presetID="10" presetClass="entr" presetSubtype="0" fill="hold" nodeType="withEffect">
                                  <p:stCondLst>
                                    <p:cond delay="0"/>
                                  </p:stCondLst>
                                  <p:childTnLst>
                                    <p:set>
                                      <p:cBhvr>
                                        <p:cTn id="64" dur="1" fill="hold">
                                          <p:stCondLst>
                                            <p:cond delay="0"/>
                                          </p:stCondLst>
                                        </p:cTn>
                                        <p:tgtEl>
                                          <p:spTgt spid="47"/>
                                        </p:tgtEl>
                                        <p:attrNameLst>
                                          <p:attrName>style.visibility</p:attrName>
                                        </p:attrNameLst>
                                      </p:cBhvr>
                                      <p:to>
                                        <p:strVal val="visible"/>
                                      </p:to>
                                    </p:set>
                                    <p:animEffect transition="in" filter="fade">
                                      <p:cBhvr>
                                        <p:cTn id="65" dur="500"/>
                                        <p:tgtEl>
                                          <p:spTgt spid="47"/>
                                        </p:tgtEl>
                                      </p:cBhvr>
                                    </p:animEffect>
                                  </p:childTnLst>
                                </p:cTn>
                              </p:par>
                              <p:par>
                                <p:cTn id="66" presetID="10" presetClass="entr" presetSubtype="0" fill="hold" nodeType="withEffect">
                                  <p:stCondLst>
                                    <p:cond delay="0"/>
                                  </p:stCondLst>
                                  <p:childTnLst>
                                    <p:set>
                                      <p:cBhvr>
                                        <p:cTn id="67" dur="1" fill="hold">
                                          <p:stCondLst>
                                            <p:cond delay="0"/>
                                          </p:stCondLst>
                                        </p:cTn>
                                        <p:tgtEl>
                                          <p:spTgt spid="45"/>
                                        </p:tgtEl>
                                        <p:attrNameLst>
                                          <p:attrName>style.visibility</p:attrName>
                                        </p:attrNameLst>
                                      </p:cBhvr>
                                      <p:to>
                                        <p:strVal val="visible"/>
                                      </p:to>
                                    </p:set>
                                    <p:animEffect transition="in" filter="fade">
                                      <p:cBhvr>
                                        <p:cTn id="68" dur="500"/>
                                        <p:tgtEl>
                                          <p:spTgt spid="45"/>
                                        </p:tgtEl>
                                      </p:cBhvr>
                                    </p:animEffect>
                                  </p:childTnLst>
                                </p:cTn>
                              </p:par>
                            </p:childTnLst>
                          </p:cTn>
                        </p:par>
                      </p:childTnLst>
                    </p:cTn>
                  </p:par>
                  <p:par>
                    <p:cTn id="69" fill="hold">
                      <p:stCondLst>
                        <p:cond delay="indefinite"/>
                      </p:stCondLst>
                      <p:childTnLst>
                        <p:par>
                          <p:cTn id="70" fill="hold">
                            <p:stCondLst>
                              <p:cond delay="0"/>
                            </p:stCondLst>
                            <p:childTnLst>
                              <p:par>
                                <p:cTn id="71" presetID="10" presetClass="entr" presetSubtype="0" fill="hold" grpId="0" nodeType="clickEffect">
                                  <p:stCondLst>
                                    <p:cond delay="0"/>
                                  </p:stCondLst>
                                  <p:childTnLst>
                                    <p:set>
                                      <p:cBhvr>
                                        <p:cTn id="72" dur="1" fill="hold">
                                          <p:stCondLst>
                                            <p:cond delay="0"/>
                                          </p:stCondLst>
                                        </p:cTn>
                                        <p:tgtEl>
                                          <p:spTgt spid="50"/>
                                        </p:tgtEl>
                                        <p:attrNameLst>
                                          <p:attrName>style.visibility</p:attrName>
                                        </p:attrNameLst>
                                      </p:cBhvr>
                                      <p:to>
                                        <p:strVal val="visible"/>
                                      </p:to>
                                    </p:set>
                                    <p:animEffect transition="in" filter="fade">
                                      <p:cBhvr>
                                        <p:cTn id="73" dur="500"/>
                                        <p:tgtEl>
                                          <p:spTgt spid="50"/>
                                        </p:tgtEl>
                                      </p:cBhvr>
                                    </p:animEffect>
                                  </p:childTnLst>
                                </p:cTn>
                              </p:par>
                            </p:childTnLst>
                          </p:cTn>
                        </p:par>
                      </p:childTnLst>
                    </p:cTn>
                  </p:par>
                  <p:par>
                    <p:cTn id="74" fill="hold">
                      <p:stCondLst>
                        <p:cond delay="indefinite"/>
                      </p:stCondLst>
                      <p:childTnLst>
                        <p:par>
                          <p:cTn id="75" fill="hold">
                            <p:stCondLst>
                              <p:cond delay="0"/>
                            </p:stCondLst>
                            <p:childTnLst>
                              <p:par>
                                <p:cTn id="76" presetID="10" presetClass="entr" presetSubtype="0" fill="hold" grpId="0" nodeType="clickEffect">
                                  <p:stCondLst>
                                    <p:cond delay="0"/>
                                  </p:stCondLst>
                                  <p:childTnLst>
                                    <p:set>
                                      <p:cBhvr>
                                        <p:cTn id="77" dur="1" fill="hold">
                                          <p:stCondLst>
                                            <p:cond delay="0"/>
                                          </p:stCondLst>
                                        </p:cTn>
                                        <p:tgtEl>
                                          <p:spTgt spid="51"/>
                                        </p:tgtEl>
                                        <p:attrNameLst>
                                          <p:attrName>style.visibility</p:attrName>
                                        </p:attrNameLst>
                                      </p:cBhvr>
                                      <p:to>
                                        <p:strVal val="visible"/>
                                      </p:to>
                                    </p:set>
                                    <p:animEffect transition="in" filter="fade">
                                      <p:cBhvr>
                                        <p:cTn id="78" dur="500"/>
                                        <p:tgtEl>
                                          <p:spTgt spid="51"/>
                                        </p:tgtEl>
                                      </p:cBhvr>
                                    </p:animEffect>
                                  </p:childTnLst>
                                </p:cTn>
                              </p:par>
                              <p:par>
                                <p:cTn id="79" presetID="10" presetClass="entr" presetSubtype="0" fill="hold" nodeType="withEffect">
                                  <p:stCondLst>
                                    <p:cond delay="0"/>
                                  </p:stCondLst>
                                  <p:childTnLst>
                                    <p:set>
                                      <p:cBhvr>
                                        <p:cTn id="80" dur="1" fill="hold">
                                          <p:stCondLst>
                                            <p:cond delay="0"/>
                                          </p:stCondLst>
                                        </p:cTn>
                                        <p:tgtEl>
                                          <p:spTgt spid="54"/>
                                        </p:tgtEl>
                                        <p:attrNameLst>
                                          <p:attrName>style.visibility</p:attrName>
                                        </p:attrNameLst>
                                      </p:cBhvr>
                                      <p:to>
                                        <p:strVal val="visible"/>
                                      </p:to>
                                    </p:set>
                                    <p:animEffect transition="in" filter="fade">
                                      <p:cBhvr>
                                        <p:cTn id="81" dur="500"/>
                                        <p:tgtEl>
                                          <p:spTgt spid="54"/>
                                        </p:tgtEl>
                                      </p:cBhvr>
                                    </p:animEffect>
                                  </p:childTnLst>
                                </p:cTn>
                              </p:par>
                            </p:childTnLst>
                          </p:cTn>
                        </p:par>
                        <p:par>
                          <p:cTn id="82" fill="hold">
                            <p:stCondLst>
                              <p:cond delay="500"/>
                            </p:stCondLst>
                            <p:childTnLst>
                              <p:par>
                                <p:cTn id="83" presetID="10" presetClass="entr" presetSubtype="0" fill="hold" nodeType="afterEffect">
                                  <p:stCondLst>
                                    <p:cond delay="0"/>
                                  </p:stCondLst>
                                  <p:childTnLst>
                                    <p:set>
                                      <p:cBhvr>
                                        <p:cTn id="84" dur="1" fill="hold">
                                          <p:stCondLst>
                                            <p:cond delay="0"/>
                                          </p:stCondLst>
                                        </p:cTn>
                                        <p:tgtEl>
                                          <p:spTgt spid="59"/>
                                        </p:tgtEl>
                                        <p:attrNameLst>
                                          <p:attrName>style.visibility</p:attrName>
                                        </p:attrNameLst>
                                      </p:cBhvr>
                                      <p:to>
                                        <p:strVal val="visible"/>
                                      </p:to>
                                    </p:set>
                                    <p:animEffect transition="in" filter="fade">
                                      <p:cBhvr>
                                        <p:cTn id="85" dur="500"/>
                                        <p:tgtEl>
                                          <p:spTgt spid="59"/>
                                        </p:tgtEl>
                                      </p:cBhvr>
                                    </p:animEffect>
                                  </p:childTnLst>
                                </p:cTn>
                              </p:par>
                            </p:childTnLst>
                          </p:cTn>
                        </p:par>
                        <p:par>
                          <p:cTn id="86" fill="hold">
                            <p:stCondLst>
                              <p:cond delay="1000"/>
                            </p:stCondLst>
                            <p:childTnLst>
                              <p:par>
                                <p:cTn id="87" presetID="1" presetClass="entr" presetSubtype="0" fill="hold" nodeType="afterEffect">
                                  <p:stCondLst>
                                    <p:cond delay="0"/>
                                  </p:stCondLst>
                                  <p:childTnLst>
                                    <p:set>
                                      <p:cBhvr>
                                        <p:cTn id="88" dur="1" fill="hold">
                                          <p:stCondLst>
                                            <p:cond delay="0"/>
                                          </p:stCondLst>
                                        </p:cTn>
                                        <p:tgtEl>
                                          <p:spTgt spid="44"/>
                                        </p:tgtEl>
                                        <p:attrNameLst>
                                          <p:attrName>style.visibility</p:attrName>
                                        </p:attrNameLst>
                                      </p:cBhvr>
                                      <p:to>
                                        <p:strVal val="visible"/>
                                      </p:to>
                                    </p:set>
                                  </p:childTnLst>
                                </p:cTn>
                              </p:par>
                            </p:childTnLst>
                          </p:cTn>
                        </p:par>
                        <p:par>
                          <p:cTn id="89" fill="hold">
                            <p:stCondLst>
                              <p:cond delay="1000"/>
                            </p:stCondLst>
                            <p:childTnLst>
                              <p:par>
                                <p:cTn id="90" presetID="1" presetClass="entr" presetSubtype="0" fill="hold" nodeType="afterEffect">
                                  <p:stCondLst>
                                    <p:cond delay="0"/>
                                  </p:stCondLst>
                                  <p:childTnLst>
                                    <p:set>
                                      <p:cBhvr>
                                        <p:cTn id="91" dur="1" fill="hold">
                                          <p:stCondLst>
                                            <p:cond delay="0"/>
                                          </p:stCondLst>
                                        </p:cTn>
                                        <p:tgtEl>
                                          <p:spTgt spid="53"/>
                                        </p:tgtEl>
                                        <p:attrNameLst>
                                          <p:attrName>style.visibility</p:attrName>
                                        </p:attrNameLst>
                                      </p:cBhvr>
                                      <p:to>
                                        <p:strVal val="visible"/>
                                      </p:to>
                                    </p:set>
                                  </p:childTnLst>
                                </p:cTn>
                              </p:par>
                            </p:childTnLst>
                          </p:cTn>
                        </p:par>
                        <p:par>
                          <p:cTn id="92" fill="hold">
                            <p:stCondLst>
                              <p:cond delay="1000"/>
                            </p:stCondLst>
                            <p:childTnLst>
                              <p:par>
                                <p:cTn id="93" presetID="1" presetClass="entr" presetSubtype="0" fill="hold" nodeType="afterEffect">
                                  <p:stCondLst>
                                    <p:cond delay="0"/>
                                  </p:stCondLst>
                                  <p:childTnLst>
                                    <p:set>
                                      <p:cBhvr>
                                        <p:cTn id="94" dur="1" fill="hold">
                                          <p:stCondLst>
                                            <p:cond delay="0"/>
                                          </p:stCondLst>
                                        </p:cTn>
                                        <p:tgtEl>
                                          <p:spTgt spid="57"/>
                                        </p:tgtEl>
                                        <p:attrNameLst>
                                          <p:attrName>style.visibility</p:attrName>
                                        </p:attrNameLst>
                                      </p:cBhvr>
                                      <p:to>
                                        <p:strVal val="visible"/>
                                      </p:to>
                                    </p:set>
                                  </p:childTnLst>
                                </p:cTn>
                              </p:par>
                            </p:childTnLst>
                          </p:cTn>
                        </p:par>
                        <p:par>
                          <p:cTn id="95" fill="hold">
                            <p:stCondLst>
                              <p:cond delay="1000"/>
                            </p:stCondLst>
                            <p:childTnLst>
                              <p:par>
                                <p:cTn id="96" presetID="1" presetClass="entr" presetSubtype="0" fill="hold" nodeType="afterEffect">
                                  <p:stCondLst>
                                    <p:cond delay="0"/>
                                  </p:stCondLst>
                                  <p:childTnLst>
                                    <p:set>
                                      <p:cBhvr>
                                        <p:cTn id="97" dur="1" fill="hold">
                                          <p:stCondLst>
                                            <p:cond delay="0"/>
                                          </p:stCondLst>
                                        </p:cTn>
                                        <p:tgtEl>
                                          <p:spTgt spid="6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14" grpId="0" animBg="1"/>
      <p:bldP spid="25" grpId="0"/>
      <p:bldP spid="26" grpId="0"/>
      <p:bldP spid="35" grpId="0"/>
      <p:bldP spid="48" grpId="0" animBg="1"/>
      <p:bldP spid="52" grpId="0" animBg="1"/>
      <p:bldP spid="63" grpId="0"/>
      <p:bldP spid="49" grpId="0"/>
      <p:bldP spid="71" grpId="0"/>
      <p:bldP spid="50" grpId="0"/>
      <p:bldP spid="5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Pentagon 10"/>
          <p:cNvSpPr/>
          <p:nvPr/>
        </p:nvSpPr>
        <p:spPr bwMode="auto">
          <a:xfrm rot="5400000">
            <a:off x="4359565" y="2135420"/>
            <a:ext cx="758322" cy="609514"/>
          </a:xfrm>
          <a:prstGeom prst="homePlate">
            <a:avLst/>
          </a:prstGeom>
          <a:solidFill>
            <a:srgbClr val="002060"/>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2" name="Chevron 11"/>
          <p:cNvSpPr/>
          <p:nvPr/>
        </p:nvSpPr>
        <p:spPr bwMode="auto">
          <a:xfrm rot="5400000">
            <a:off x="4334051" y="2677991"/>
            <a:ext cx="812525" cy="609514"/>
          </a:xfrm>
          <a:prstGeom prst="chevron">
            <a:avLst/>
          </a:prstGeom>
          <a:solidFill>
            <a:srgbClr val="002060"/>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25" name="TextBox 24"/>
          <p:cNvSpPr txBox="1"/>
          <p:nvPr/>
        </p:nvSpPr>
        <p:spPr>
          <a:xfrm>
            <a:off x="1262790" y="2191497"/>
            <a:ext cx="3034788" cy="516992"/>
          </a:xfrm>
          <a:prstGeom prst="rect">
            <a:avLst/>
          </a:prstGeom>
          <a:noFill/>
        </p:spPr>
        <p:txBody>
          <a:bodyPr wrap="square" lIns="182854" tIns="146283" rIns="182854" bIns="146283" rtlCol="0">
            <a:spAutoFit/>
          </a:bodyPr>
          <a:lstStyle/>
          <a:p>
            <a:pPr algn="r">
              <a:lnSpc>
                <a:spcPct val="90000"/>
              </a:lnSpc>
              <a:spcAft>
                <a:spcPts val="600"/>
              </a:spcAft>
            </a:pPr>
            <a:r>
              <a:rPr lang="en-US" sz="1599" dirty="0">
                <a:gradFill>
                  <a:gsLst>
                    <a:gs pos="2917">
                      <a:schemeClr val="tx1"/>
                    </a:gs>
                    <a:gs pos="30000">
                      <a:schemeClr val="tx1"/>
                    </a:gs>
                  </a:gsLst>
                  <a:lin ang="5400000" scaled="0"/>
                </a:gradFill>
              </a:rPr>
              <a:t>1. Use chooses signup</a:t>
            </a:r>
          </a:p>
        </p:txBody>
      </p:sp>
      <p:sp>
        <p:nvSpPr>
          <p:cNvPr id="26" name="TextBox 25"/>
          <p:cNvSpPr txBox="1"/>
          <p:nvPr/>
        </p:nvSpPr>
        <p:spPr>
          <a:xfrm>
            <a:off x="671898" y="2451124"/>
            <a:ext cx="3769431" cy="1051539"/>
          </a:xfrm>
          <a:prstGeom prst="rect">
            <a:avLst/>
          </a:prstGeom>
          <a:noFill/>
        </p:spPr>
        <p:txBody>
          <a:bodyPr wrap="square" lIns="182854" tIns="146283" rIns="182854" bIns="146283" rtlCol="0">
            <a:spAutoFit/>
          </a:bodyPr>
          <a:lstStyle/>
          <a:p>
            <a:pPr algn="r">
              <a:lnSpc>
                <a:spcPct val="90000"/>
              </a:lnSpc>
              <a:spcAft>
                <a:spcPts val="600"/>
              </a:spcAft>
            </a:pPr>
            <a:r>
              <a:rPr lang="en-US" sz="1599" dirty="0">
                <a:gradFill>
                  <a:gsLst>
                    <a:gs pos="2917">
                      <a:schemeClr val="tx1"/>
                    </a:gs>
                    <a:gs pos="30000">
                      <a:schemeClr val="tx1"/>
                    </a:gs>
                  </a:gsLst>
                  <a:lin ang="5400000" scaled="0"/>
                </a:gradFill>
              </a:rPr>
              <a:t>2. Collect email, verify email, get password</a:t>
            </a:r>
          </a:p>
          <a:p>
            <a:pPr algn="r">
              <a:lnSpc>
                <a:spcPct val="90000"/>
              </a:lnSpc>
              <a:spcAft>
                <a:spcPts val="600"/>
              </a:spcAft>
            </a:pPr>
            <a:r>
              <a:rPr lang="en-US" sz="1599" dirty="0">
                <a:gradFill>
                  <a:gsLst>
                    <a:gs pos="2917">
                      <a:schemeClr val="tx1"/>
                    </a:gs>
                    <a:gs pos="30000">
                      <a:schemeClr val="tx1"/>
                    </a:gs>
                  </a:gsLst>
                  <a:lin ang="5400000" scaled="0"/>
                </a:gradFill>
              </a:rPr>
              <a:t>3. Collect Name, Country, DOB</a:t>
            </a:r>
          </a:p>
        </p:txBody>
      </p:sp>
      <p:pic>
        <p:nvPicPr>
          <p:cNvPr id="47" name="Picture 46"/>
          <p:cNvPicPr>
            <a:picLocks noChangeAspect="1"/>
          </p:cNvPicPr>
          <p:nvPr/>
        </p:nvPicPr>
        <p:blipFill>
          <a:blip r:embed="rId2"/>
          <a:stretch>
            <a:fillRect/>
          </a:stretch>
        </p:blipFill>
        <p:spPr>
          <a:xfrm>
            <a:off x="3453352" y="5955259"/>
            <a:ext cx="471815" cy="460307"/>
          </a:xfrm>
          <a:prstGeom prst="rect">
            <a:avLst/>
          </a:prstGeom>
        </p:spPr>
      </p:pic>
      <p:sp>
        <p:nvSpPr>
          <p:cNvPr id="48" name="Chevron 47"/>
          <p:cNvSpPr/>
          <p:nvPr/>
        </p:nvSpPr>
        <p:spPr bwMode="auto">
          <a:xfrm rot="5400000">
            <a:off x="4380444" y="4365451"/>
            <a:ext cx="716566" cy="609514"/>
          </a:xfrm>
          <a:prstGeom prst="chevron">
            <a:avLst/>
          </a:prstGeom>
          <a:solidFill>
            <a:srgbClr val="002060"/>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2" name="Chevron 51"/>
          <p:cNvSpPr/>
          <p:nvPr/>
        </p:nvSpPr>
        <p:spPr bwMode="auto">
          <a:xfrm rot="5400000">
            <a:off x="4334051" y="5986189"/>
            <a:ext cx="812525" cy="609514"/>
          </a:xfrm>
          <a:prstGeom prst="chevron">
            <a:avLst/>
          </a:prstGeom>
          <a:solidFill>
            <a:srgbClr val="002060"/>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pPr>
            <a:endParaRPr lang="en-US" sz="2000" dirty="0">
              <a:gradFill>
                <a:gsLst>
                  <a:gs pos="0">
                    <a:srgbClr val="FFFFFF"/>
                  </a:gs>
                  <a:gs pos="100000">
                    <a:srgbClr val="FFFFFF"/>
                  </a:gs>
                </a:gsLst>
                <a:lin ang="5400000" scaled="0"/>
              </a:gradFill>
            </a:endParaRPr>
          </a:p>
        </p:txBody>
      </p:sp>
      <p:cxnSp>
        <p:nvCxnSpPr>
          <p:cNvPr id="56" name="Straight Connector 55"/>
          <p:cNvCxnSpPr/>
          <p:nvPr/>
        </p:nvCxnSpPr>
        <p:spPr>
          <a:xfrm>
            <a:off x="620442" y="2030883"/>
            <a:ext cx="3149873"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63" name="TextBox 62"/>
          <p:cNvSpPr txBox="1"/>
          <p:nvPr/>
        </p:nvSpPr>
        <p:spPr>
          <a:xfrm>
            <a:off x="3631945" y="1560057"/>
            <a:ext cx="2196591" cy="577937"/>
          </a:xfrm>
          <a:prstGeom prst="rect">
            <a:avLst/>
          </a:prstGeom>
          <a:noFill/>
        </p:spPr>
        <p:txBody>
          <a:bodyPr wrap="none" lIns="182854" tIns="146283" rIns="182854" bIns="146283" rtlCol="0">
            <a:spAutoFit/>
          </a:bodyPr>
          <a:lstStyle/>
          <a:p>
            <a:pPr>
              <a:lnSpc>
                <a:spcPct val="90000"/>
              </a:lnSpc>
              <a:spcAft>
                <a:spcPts val="600"/>
              </a:spcAft>
            </a:pPr>
            <a:r>
              <a:rPr lang="en-US" sz="2000" dirty="0">
                <a:gradFill>
                  <a:gsLst>
                    <a:gs pos="2917">
                      <a:schemeClr val="tx1"/>
                    </a:gs>
                    <a:gs pos="30000">
                      <a:schemeClr val="tx1"/>
                    </a:gs>
                  </a:gsLst>
                  <a:lin ang="5400000" scaled="0"/>
                </a:gradFill>
              </a:rPr>
              <a:t>Sign Up Journey</a:t>
            </a:r>
          </a:p>
        </p:txBody>
      </p:sp>
      <p:sp>
        <p:nvSpPr>
          <p:cNvPr id="71" name="TextBox 70"/>
          <p:cNvSpPr txBox="1"/>
          <p:nvPr/>
        </p:nvSpPr>
        <p:spPr>
          <a:xfrm>
            <a:off x="1449754" y="5926919"/>
            <a:ext cx="2125574" cy="516992"/>
          </a:xfrm>
          <a:prstGeom prst="rect">
            <a:avLst/>
          </a:prstGeom>
          <a:noFill/>
        </p:spPr>
        <p:txBody>
          <a:bodyPr wrap="square" lIns="182854" tIns="146283" rIns="182854" bIns="146283" rtlCol="0">
            <a:spAutoFit/>
          </a:bodyPr>
          <a:lstStyle/>
          <a:p>
            <a:pPr>
              <a:lnSpc>
                <a:spcPct val="90000"/>
              </a:lnSpc>
              <a:spcAft>
                <a:spcPts val="600"/>
              </a:spcAft>
            </a:pPr>
            <a:r>
              <a:rPr lang="en-US" sz="1599" dirty="0">
                <a:gradFill>
                  <a:gsLst>
                    <a:gs pos="2917">
                      <a:schemeClr val="tx1"/>
                    </a:gs>
                    <a:gs pos="30000">
                      <a:schemeClr val="tx1"/>
                    </a:gs>
                  </a:gsLst>
                  <a:lin ang="5400000" scaled="0"/>
                </a:gradFill>
              </a:rPr>
              <a:t>8. Issue B2C Token</a:t>
            </a:r>
          </a:p>
        </p:txBody>
      </p:sp>
      <p:sp>
        <p:nvSpPr>
          <p:cNvPr id="2" name="Title 1"/>
          <p:cNvSpPr>
            <a:spLocks noGrp="1"/>
          </p:cNvSpPr>
          <p:nvPr>
            <p:ph type="title"/>
          </p:nvPr>
        </p:nvSpPr>
        <p:spPr>
          <a:xfrm>
            <a:off x="275482" y="295730"/>
            <a:ext cx="11887878" cy="917444"/>
          </a:xfrm>
        </p:spPr>
        <p:txBody>
          <a:bodyPr/>
          <a:lstStyle/>
          <a:p>
            <a:r>
              <a:rPr lang="en-US" dirty="0"/>
              <a:t>Just in time migration User </a:t>
            </a:r>
            <a:r>
              <a:rPr lang="en-US" dirty="0" err="1"/>
              <a:t>SignUp</a:t>
            </a:r>
            <a:endParaRPr lang="en-US" dirty="0"/>
          </a:p>
        </p:txBody>
      </p:sp>
      <p:grpSp>
        <p:nvGrpSpPr>
          <p:cNvPr id="5" name="Group 4"/>
          <p:cNvGrpSpPr/>
          <p:nvPr/>
        </p:nvGrpSpPr>
        <p:grpSpPr>
          <a:xfrm>
            <a:off x="697452" y="1239757"/>
            <a:ext cx="2556147" cy="886458"/>
            <a:chOff x="3574130" y="2140247"/>
            <a:chExt cx="2556510" cy="886583"/>
          </a:xfrm>
        </p:grpSpPr>
        <p:sp>
          <p:nvSpPr>
            <p:cNvPr id="40" name="Rectangle 39"/>
            <p:cNvSpPr/>
            <p:nvPr/>
          </p:nvSpPr>
          <p:spPr bwMode="auto">
            <a:xfrm>
              <a:off x="3596181" y="2182371"/>
              <a:ext cx="2534459" cy="678376"/>
            </a:xfrm>
            <a:prstGeom prst="rect">
              <a:avLst/>
            </a:prstGeom>
            <a:solidFill>
              <a:srgbClr val="505050">
                <a:lumMod val="60000"/>
                <a:lumOff val="40000"/>
              </a:srgbClr>
            </a:solidFill>
            <a:ln w="9525" cap="flat" cmpd="sng" algn="ctr">
              <a:noFill/>
              <a:prstDash val="solid"/>
              <a:headEnd type="none" w="med" len="med"/>
              <a:tailEnd type="none" w="med" len="med"/>
            </a:ln>
            <a:effectLst/>
          </p:spPr>
          <p:txBody>
            <a:bodyPr vert="horz" wrap="square" lIns="93230" tIns="46615" rIns="93230" bIns="46615" numCol="1" rtlCol="0" anchor="ctr" anchorCtr="0" compatLnSpc="1">
              <a:prstTxWarp prst="textNoShape">
                <a:avLst/>
              </a:prstTxWarp>
            </a:bodyPr>
            <a:lstStyle/>
            <a:p>
              <a:pPr algn="ctr" defTabSz="932145" fontAlgn="base">
                <a:spcBef>
                  <a:spcPct val="0"/>
                </a:spcBef>
                <a:spcAft>
                  <a:spcPct val="0"/>
                </a:spcAft>
                <a:defRPr/>
              </a:pPr>
              <a:r>
                <a:rPr lang="en-US" sz="1398" kern="0" spc="-102" dirty="0">
                  <a:gradFill>
                    <a:gsLst>
                      <a:gs pos="86726">
                        <a:srgbClr val="FFFFFF"/>
                      </a:gs>
                      <a:gs pos="52000">
                        <a:srgbClr val="FFFFFF"/>
                      </a:gs>
                    </a:gsLst>
                    <a:lin ang="5400000" scaled="0"/>
                  </a:gradFill>
                  <a:latin typeface="Segoe UI"/>
                </a:rPr>
                <a:t>              </a:t>
              </a:r>
              <a:r>
                <a:rPr lang="en-US" sz="2040" kern="0" spc="-102" dirty="0">
                  <a:gradFill>
                    <a:gsLst>
                      <a:gs pos="86726">
                        <a:srgbClr val="FFFFFF"/>
                      </a:gs>
                      <a:gs pos="52000">
                        <a:srgbClr val="FFFFFF"/>
                      </a:gs>
                    </a:gsLst>
                    <a:lin ang="5400000" scaled="0"/>
                  </a:gradFill>
                  <a:latin typeface="Segoe UI"/>
                </a:rPr>
                <a:t>Azure AD B2C</a:t>
              </a:r>
              <a:endParaRPr lang="en-US" sz="1398" kern="0" dirty="0">
                <a:gradFill>
                  <a:gsLst>
                    <a:gs pos="0">
                      <a:srgbClr val="FFFFFF"/>
                    </a:gs>
                    <a:gs pos="100000">
                      <a:srgbClr val="FFFFFF"/>
                    </a:gs>
                  </a:gsLst>
                  <a:lin ang="5400000" scaled="0"/>
                </a:gradFill>
                <a:latin typeface="Segoe UI"/>
              </a:endParaRPr>
            </a:p>
          </p:txBody>
        </p:sp>
        <p:pic>
          <p:nvPicPr>
            <p:cNvPr id="41" name="Picture 4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74130" y="2140247"/>
              <a:ext cx="894293" cy="886583"/>
            </a:xfrm>
            <a:prstGeom prst="rect">
              <a:avLst/>
            </a:prstGeom>
          </p:spPr>
        </p:pic>
      </p:grpSp>
      <p:sp>
        <p:nvSpPr>
          <p:cNvPr id="8" name="Cloud 7"/>
          <p:cNvSpPr/>
          <p:nvPr/>
        </p:nvSpPr>
        <p:spPr bwMode="auto">
          <a:xfrm>
            <a:off x="6984924" y="1107901"/>
            <a:ext cx="1387895" cy="791126"/>
          </a:xfrm>
          <a:prstGeom prst="cloud">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0" rIns="0" bIns="46630" numCol="1" spcCol="0" rtlCol="0" fromWordArt="0" anchor="ctr" anchorCtr="0" forceAA="0" compatLnSpc="1">
            <a:prstTxWarp prst="textNoShape">
              <a:avLst/>
            </a:prstTxWarp>
            <a:noAutofit/>
          </a:bodyPr>
          <a:lstStyle/>
          <a:p>
            <a:pPr algn="ctr" defTabSz="932293" fontAlgn="base">
              <a:spcBef>
                <a:spcPct val="0"/>
              </a:spcBef>
              <a:spcAft>
                <a:spcPct val="0"/>
              </a:spcAft>
            </a:pPr>
            <a:r>
              <a:rPr lang="en-US" sz="2000" dirty="0">
                <a:gradFill>
                  <a:gsLst>
                    <a:gs pos="0">
                      <a:srgbClr val="FFFFFF"/>
                    </a:gs>
                    <a:gs pos="100000">
                      <a:srgbClr val="FFFFFF"/>
                    </a:gs>
                  </a:gsLst>
                  <a:lin ang="5400000" scaled="0"/>
                </a:gradFill>
              </a:rPr>
              <a:t>REST API</a:t>
            </a:r>
          </a:p>
        </p:txBody>
      </p:sp>
      <p:cxnSp>
        <p:nvCxnSpPr>
          <p:cNvPr id="45" name="Straight Connector 44"/>
          <p:cNvCxnSpPr/>
          <p:nvPr/>
        </p:nvCxnSpPr>
        <p:spPr>
          <a:xfrm>
            <a:off x="6417443" y="2030883"/>
            <a:ext cx="3149873"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11163631" y="2817935"/>
            <a:ext cx="1290064" cy="521303"/>
          </a:xfrm>
          <a:prstGeom prst="rect">
            <a:avLst/>
          </a:prstGeom>
          <a:noFill/>
        </p:spPr>
        <p:txBody>
          <a:bodyPr wrap="none" lIns="182854" tIns="146283" rIns="182854" bIns="146283" rtlCol="0">
            <a:spAutoFit/>
          </a:bodyPr>
          <a:lstStyle/>
          <a:p>
            <a:pPr>
              <a:lnSpc>
                <a:spcPct val="90000"/>
              </a:lnSpc>
              <a:spcAft>
                <a:spcPts val="600"/>
              </a:spcAft>
            </a:pPr>
            <a:r>
              <a:rPr lang="en-US" sz="1599" dirty="0">
                <a:gradFill>
                  <a:gsLst>
                    <a:gs pos="2917">
                      <a:schemeClr val="tx1"/>
                    </a:gs>
                    <a:gs pos="30000">
                      <a:schemeClr val="tx1"/>
                    </a:gs>
                  </a:gsLst>
                  <a:lin ang="5400000" scaled="0"/>
                </a:gradFill>
              </a:rPr>
              <a:t>User Store</a:t>
            </a:r>
          </a:p>
        </p:txBody>
      </p:sp>
      <p:sp>
        <p:nvSpPr>
          <p:cNvPr id="15" name="Arrow: U-Turn 14"/>
          <p:cNvSpPr/>
          <p:nvPr/>
        </p:nvSpPr>
        <p:spPr bwMode="auto">
          <a:xfrm rot="10967922">
            <a:off x="3127041" y="4215995"/>
            <a:ext cx="401136" cy="312219"/>
          </a:xfrm>
          <a:prstGeom prst="uturn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0" rIns="0" bIns="46630" numCol="1" spcCol="0" rtlCol="0" fromWordArt="0" anchor="ctr" anchorCtr="0" forceAA="0" compatLnSpc="1">
            <a:prstTxWarp prst="textNoShape">
              <a:avLst/>
            </a:prstTxWarp>
            <a:noAutofit/>
          </a:bodyPr>
          <a:lstStyle/>
          <a:p>
            <a:pPr algn="ctr" defTabSz="932293"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0" name="TextBox 49"/>
          <p:cNvSpPr txBox="1"/>
          <p:nvPr/>
        </p:nvSpPr>
        <p:spPr>
          <a:xfrm>
            <a:off x="17029" y="4471577"/>
            <a:ext cx="3769431" cy="825659"/>
          </a:xfrm>
          <a:prstGeom prst="rect">
            <a:avLst/>
          </a:prstGeom>
          <a:noFill/>
        </p:spPr>
        <p:txBody>
          <a:bodyPr wrap="square" lIns="182854" tIns="146283" rIns="182854" bIns="146283" rtlCol="0">
            <a:spAutoFit/>
          </a:bodyPr>
          <a:lstStyle/>
          <a:p>
            <a:pPr algn="r">
              <a:lnSpc>
                <a:spcPct val="90000"/>
              </a:lnSpc>
              <a:spcAft>
                <a:spcPts val="600"/>
              </a:spcAft>
            </a:pPr>
            <a:r>
              <a:rPr lang="en-US" sz="1599" dirty="0">
                <a:gradFill>
                  <a:gsLst>
                    <a:gs pos="2917">
                      <a:schemeClr val="tx1"/>
                    </a:gs>
                    <a:gs pos="30000">
                      <a:schemeClr val="tx1"/>
                    </a:gs>
                  </a:gsLst>
                  <a:lin ang="5400000" scaled="0"/>
                </a:gradFill>
              </a:rPr>
              <a:t>5. Create user in b2c</a:t>
            </a:r>
          </a:p>
          <a:p>
            <a:pPr algn="r">
              <a:lnSpc>
                <a:spcPct val="90000"/>
              </a:lnSpc>
              <a:spcAft>
                <a:spcPts val="600"/>
              </a:spcAft>
            </a:pPr>
            <a:r>
              <a:rPr lang="en-US" sz="1599" dirty="0">
                <a:gradFill>
                  <a:gsLst>
                    <a:gs pos="2917">
                      <a:schemeClr val="tx1"/>
                    </a:gs>
                    <a:gs pos="30000">
                      <a:schemeClr val="tx1"/>
                    </a:gs>
                  </a:gsLst>
                  <a:lin ang="5400000" scaled="0"/>
                </a:gradFill>
              </a:rPr>
              <a:t>6. Call to rest API – create user</a:t>
            </a:r>
          </a:p>
        </p:txBody>
      </p:sp>
      <p:sp>
        <p:nvSpPr>
          <p:cNvPr id="51" name="TextBox 50"/>
          <p:cNvSpPr txBox="1"/>
          <p:nvPr/>
        </p:nvSpPr>
        <p:spPr>
          <a:xfrm>
            <a:off x="310662" y="5051992"/>
            <a:ext cx="3769431" cy="516923"/>
          </a:xfrm>
          <a:prstGeom prst="rect">
            <a:avLst/>
          </a:prstGeom>
          <a:noFill/>
        </p:spPr>
        <p:txBody>
          <a:bodyPr wrap="square" lIns="182854" tIns="146283" rIns="182854" bIns="146283" rtlCol="0">
            <a:spAutoFit/>
          </a:bodyPr>
          <a:lstStyle/>
          <a:p>
            <a:pPr algn="r">
              <a:lnSpc>
                <a:spcPct val="90000"/>
              </a:lnSpc>
              <a:spcAft>
                <a:spcPts val="600"/>
              </a:spcAft>
            </a:pPr>
            <a:endParaRPr lang="en-US" sz="1599" dirty="0">
              <a:gradFill>
                <a:gsLst>
                  <a:gs pos="2917">
                    <a:schemeClr val="tx1"/>
                  </a:gs>
                  <a:gs pos="30000">
                    <a:schemeClr val="tx1"/>
                  </a:gs>
                </a:gsLst>
                <a:lin ang="5400000" scaled="0"/>
              </a:gradFill>
            </a:endParaRPr>
          </a:p>
        </p:txBody>
      </p:sp>
      <p:pic>
        <p:nvPicPr>
          <p:cNvPr id="54" name="Picture 143"/>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3677532" y="4444485"/>
            <a:ext cx="580584" cy="580582"/>
          </a:xfrm>
          <a:prstGeom prst="rect">
            <a:avLst/>
          </a:prstGeom>
        </p:spPr>
      </p:pic>
      <p:sp>
        <p:nvSpPr>
          <p:cNvPr id="16" name="TextBox 15"/>
          <p:cNvSpPr txBox="1"/>
          <p:nvPr/>
        </p:nvSpPr>
        <p:spPr>
          <a:xfrm>
            <a:off x="1438903" y="3731485"/>
            <a:ext cx="1356716" cy="690680"/>
          </a:xfrm>
          <a:prstGeom prst="rect">
            <a:avLst/>
          </a:prstGeom>
          <a:noFill/>
        </p:spPr>
        <p:txBody>
          <a:bodyPr wrap="square" lIns="182854" tIns="146283" rIns="182854" bIns="146283" rtlCol="0">
            <a:spAutoFit/>
          </a:bodyPr>
          <a:lstStyle/>
          <a:p>
            <a:pPr>
              <a:lnSpc>
                <a:spcPct val="90000"/>
              </a:lnSpc>
              <a:spcAft>
                <a:spcPts val="600"/>
              </a:spcAft>
            </a:pPr>
            <a:r>
              <a:rPr lang="en-US" sz="1399" dirty="0">
                <a:gradFill>
                  <a:gsLst>
                    <a:gs pos="2917">
                      <a:schemeClr val="tx1"/>
                    </a:gs>
                    <a:gs pos="30000">
                      <a:schemeClr val="tx1"/>
                    </a:gs>
                  </a:gsLst>
                  <a:lin ang="5400000" scaled="0"/>
                </a:gradFill>
              </a:rPr>
              <a:t>If exception then retry</a:t>
            </a:r>
          </a:p>
        </p:txBody>
      </p:sp>
      <p:sp>
        <p:nvSpPr>
          <p:cNvPr id="17" name="TextBox 16"/>
          <p:cNvSpPr txBox="1"/>
          <p:nvPr/>
        </p:nvSpPr>
        <p:spPr>
          <a:xfrm>
            <a:off x="9240537" y="291916"/>
            <a:ext cx="3147089" cy="634440"/>
          </a:xfrm>
          <a:prstGeom prst="rect">
            <a:avLst/>
          </a:prstGeom>
        </p:spPr>
        <p:style>
          <a:lnRef idx="1">
            <a:schemeClr val="accent1"/>
          </a:lnRef>
          <a:fillRef idx="2">
            <a:schemeClr val="accent1"/>
          </a:fillRef>
          <a:effectRef idx="1">
            <a:schemeClr val="accent1"/>
          </a:effectRef>
          <a:fontRef idx="minor">
            <a:schemeClr val="dk1"/>
          </a:fontRef>
        </p:style>
        <p:txBody>
          <a:bodyPr wrap="square" lIns="182854" tIns="146283" rIns="182854" bIns="146283" rtlCol="0">
            <a:spAutoFit/>
          </a:bodyPr>
          <a:lstStyle/>
          <a:p>
            <a:pPr>
              <a:lnSpc>
                <a:spcPct val="90000"/>
              </a:lnSpc>
              <a:spcAft>
                <a:spcPts val="600"/>
              </a:spcAft>
            </a:pPr>
            <a:r>
              <a:rPr lang="en-US" sz="2400" dirty="0">
                <a:gradFill>
                  <a:gsLst>
                    <a:gs pos="2917">
                      <a:schemeClr val="tx1"/>
                    </a:gs>
                    <a:gs pos="30000">
                      <a:schemeClr val="tx1"/>
                    </a:gs>
                  </a:gsLst>
                  <a:lin ang="5400000" scaled="0"/>
                </a:gradFill>
              </a:rPr>
              <a:t>All New User</a:t>
            </a:r>
          </a:p>
        </p:txBody>
      </p:sp>
      <p:sp>
        <p:nvSpPr>
          <p:cNvPr id="68" name="Cylinder 67"/>
          <p:cNvSpPr/>
          <p:nvPr/>
        </p:nvSpPr>
        <p:spPr bwMode="auto">
          <a:xfrm>
            <a:off x="11304449" y="2234573"/>
            <a:ext cx="674378" cy="683825"/>
          </a:xfrm>
          <a:prstGeom prst="can">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rot="0" spcFirstLastPara="0" vertOverflow="overflow" horzOverflow="overflow" vert="horz" wrap="square" lIns="0" tIns="46630" rIns="0" bIns="46630" numCol="1" spcCol="0" rtlCol="0" fromWordArt="0" anchor="ctr" anchorCtr="0" forceAA="0" compatLnSpc="1">
            <a:prstTxWarp prst="textNoShape">
              <a:avLst/>
            </a:prstTxWarp>
            <a:noAutofit/>
          </a:bodyPr>
          <a:lstStyle/>
          <a:p>
            <a:pPr algn="ctr" defTabSz="932293"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74" name="Cylinder 73"/>
          <p:cNvSpPr/>
          <p:nvPr/>
        </p:nvSpPr>
        <p:spPr bwMode="auto">
          <a:xfrm>
            <a:off x="260882" y="2379766"/>
            <a:ext cx="674378" cy="683825"/>
          </a:xfrm>
          <a:prstGeom prst="can">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0" rIns="0" bIns="46630" numCol="1" spcCol="0" rtlCol="0" fromWordArt="0" anchor="ctr" anchorCtr="0" forceAA="0" compatLnSpc="1">
            <a:prstTxWarp prst="textNoShape">
              <a:avLst/>
            </a:prstTxWarp>
            <a:noAutofit/>
          </a:bodyPr>
          <a:lstStyle/>
          <a:p>
            <a:pPr algn="ctr" defTabSz="932293"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76" name="Oval 75"/>
          <p:cNvSpPr/>
          <p:nvPr/>
        </p:nvSpPr>
        <p:spPr bwMode="auto">
          <a:xfrm>
            <a:off x="405821" y="2640111"/>
            <a:ext cx="380946" cy="320902"/>
          </a:xfrm>
          <a:prstGeom prst="ellipse">
            <a:avLst/>
          </a:prstGeom>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rot="0" spcFirstLastPara="0" vertOverflow="overflow" horzOverflow="overflow" vert="horz" wrap="square" lIns="0" tIns="46630" rIns="0" bIns="46630" numCol="1" spcCol="0" rtlCol="0" fromWordArt="0" anchor="ctr" anchorCtr="0" forceAA="0" compatLnSpc="1">
            <a:prstTxWarp prst="textNoShape">
              <a:avLst/>
            </a:prstTxWarp>
            <a:noAutofit/>
          </a:bodyPr>
          <a:lstStyle/>
          <a:p>
            <a:pPr algn="ctr" defTabSz="932293"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77" name="Cylinder 76"/>
          <p:cNvSpPr/>
          <p:nvPr/>
        </p:nvSpPr>
        <p:spPr bwMode="auto">
          <a:xfrm>
            <a:off x="11488982" y="6013383"/>
            <a:ext cx="674378" cy="683825"/>
          </a:xfrm>
          <a:prstGeom prst="can">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rot="0" spcFirstLastPara="0" vertOverflow="overflow" horzOverflow="overflow" vert="horz" wrap="square" lIns="0" tIns="46630" rIns="0" bIns="46630" numCol="1" spcCol="0" rtlCol="0" fromWordArt="0" anchor="ctr" anchorCtr="0" forceAA="0" compatLnSpc="1">
            <a:prstTxWarp prst="textNoShape">
              <a:avLst/>
            </a:prstTxWarp>
            <a:noAutofit/>
          </a:bodyPr>
          <a:lstStyle/>
          <a:p>
            <a:pPr algn="ctr" defTabSz="932293" fontAlgn="base">
              <a:spcBef>
                <a:spcPct val="0"/>
              </a:spcBef>
              <a:spcAft>
                <a:spcPct val="0"/>
              </a:spcAft>
            </a:pPr>
            <a:endParaRPr lang="en-US" sz="2000" dirty="0">
              <a:gradFill>
                <a:gsLst>
                  <a:gs pos="0">
                    <a:srgbClr val="FFFFFF"/>
                  </a:gs>
                  <a:gs pos="100000">
                    <a:srgbClr val="FFFFFF"/>
                  </a:gs>
                </a:gsLst>
                <a:lin ang="5400000" scaled="0"/>
              </a:gradFill>
            </a:endParaRPr>
          </a:p>
        </p:txBody>
      </p:sp>
      <p:pic>
        <p:nvPicPr>
          <p:cNvPr id="78" name="Picture 7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600986" y="6235951"/>
            <a:ext cx="377842" cy="377842"/>
          </a:xfrm>
          <a:prstGeom prst="rect">
            <a:avLst/>
          </a:prstGeom>
        </p:spPr>
      </p:pic>
      <p:sp>
        <p:nvSpPr>
          <p:cNvPr id="79" name="Cylinder 78"/>
          <p:cNvSpPr/>
          <p:nvPr/>
        </p:nvSpPr>
        <p:spPr bwMode="auto">
          <a:xfrm>
            <a:off x="293451" y="6101997"/>
            <a:ext cx="674378" cy="683825"/>
          </a:xfrm>
          <a:prstGeom prst="can">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6630" rIns="0" bIns="46630" numCol="1" spcCol="0" rtlCol="0" fromWordArt="0" anchor="ctr" anchorCtr="0" forceAA="0" compatLnSpc="1">
            <a:prstTxWarp prst="textNoShape">
              <a:avLst/>
            </a:prstTxWarp>
            <a:noAutofit/>
          </a:bodyPr>
          <a:lstStyle/>
          <a:p>
            <a:pPr algn="ctr" defTabSz="932293" fontAlgn="base">
              <a:spcBef>
                <a:spcPct val="0"/>
              </a:spcBef>
              <a:spcAft>
                <a:spcPct val="0"/>
              </a:spcAft>
            </a:pPr>
            <a:endParaRPr lang="en-US" sz="2000" dirty="0">
              <a:gradFill>
                <a:gsLst>
                  <a:gs pos="0">
                    <a:srgbClr val="FFFFFF"/>
                  </a:gs>
                  <a:gs pos="100000">
                    <a:srgbClr val="FFFFFF"/>
                  </a:gs>
                </a:gsLst>
                <a:lin ang="5400000" scaled="0"/>
              </a:gradFill>
            </a:endParaRPr>
          </a:p>
        </p:txBody>
      </p:sp>
      <p:pic>
        <p:nvPicPr>
          <p:cNvPr id="80" name="Picture 7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10086" y="6312085"/>
            <a:ext cx="377842" cy="377842"/>
          </a:xfrm>
          <a:prstGeom prst="rect">
            <a:avLst/>
          </a:prstGeom>
        </p:spPr>
      </p:pic>
      <p:sp>
        <p:nvSpPr>
          <p:cNvPr id="20" name="TextBox 19"/>
          <p:cNvSpPr txBox="1"/>
          <p:nvPr/>
        </p:nvSpPr>
        <p:spPr>
          <a:xfrm>
            <a:off x="6521615" y="1928668"/>
            <a:ext cx="2858535" cy="493052"/>
          </a:xfrm>
          <a:prstGeom prst="rect">
            <a:avLst/>
          </a:prstGeom>
          <a:noFill/>
        </p:spPr>
        <p:txBody>
          <a:bodyPr wrap="none" lIns="182854" tIns="146283" rIns="182854" bIns="146283" rtlCol="0">
            <a:spAutoFit/>
          </a:bodyPr>
          <a:lstStyle/>
          <a:p>
            <a:pPr>
              <a:lnSpc>
                <a:spcPct val="90000"/>
              </a:lnSpc>
              <a:spcAft>
                <a:spcPts val="600"/>
              </a:spcAft>
            </a:pPr>
            <a:r>
              <a:rPr lang="en-US" sz="1399" dirty="0">
                <a:solidFill>
                  <a:schemeClr val="accent1"/>
                </a:solidFill>
              </a:rPr>
              <a:t>userprofileapi.azurewebsites.net</a:t>
            </a:r>
          </a:p>
        </p:txBody>
      </p:sp>
      <p:sp>
        <p:nvSpPr>
          <p:cNvPr id="21" name="TextBox 20"/>
          <p:cNvSpPr txBox="1"/>
          <p:nvPr/>
        </p:nvSpPr>
        <p:spPr>
          <a:xfrm>
            <a:off x="10317458" y="3100875"/>
            <a:ext cx="2094122" cy="690680"/>
          </a:xfrm>
          <a:prstGeom prst="rect">
            <a:avLst/>
          </a:prstGeom>
          <a:noFill/>
        </p:spPr>
        <p:txBody>
          <a:bodyPr wrap="square" lIns="182854" tIns="146283" rIns="182854" bIns="146283" rtlCol="0">
            <a:spAutoFit/>
          </a:bodyPr>
          <a:lstStyle/>
          <a:p>
            <a:pPr>
              <a:lnSpc>
                <a:spcPct val="90000"/>
              </a:lnSpc>
              <a:spcAft>
                <a:spcPts val="600"/>
              </a:spcAft>
            </a:pPr>
            <a:r>
              <a:rPr lang="en-US" sz="1399" dirty="0">
                <a:solidFill>
                  <a:schemeClr val="accent1"/>
                </a:solidFill>
              </a:rPr>
              <a:t>b2csqlserver.database.windows.net</a:t>
            </a:r>
          </a:p>
        </p:txBody>
      </p:sp>
      <p:sp>
        <p:nvSpPr>
          <p:cNvPr id="81" name="TextBox 80"/>
          <p:cNvSpPr txBox="1"/>
          <p:nvPr/>
        </p:nvSpPr>
        <p:spPr>
          <a:xfrm>
            <a:off x="820041" y="1954713"/>
            <a:ext cx="2726041" cy="493052"/>
          </a:xfrm>
          <a:prstGeom prst="rect">
            <a:avLst/>
          </a:prstGeom>
          <a:noFill/>
        </p:spPr>
        <p:txBody>
          <a:bodyPr wrap="none" lIns="182854" tIns="146283" rIns="182854" bIns="146283" rtlCol="0">
            <a:spAutoFit/>
          </a:bodyPr>
          <a:lstStyle/>
          <a:p>
            <a:pPr>
              <a:lnSpc>
                <a:spcPct val="90000"/>
              </a:lnSpc>
              <a:spcAft>
                <a:spcPts val="600"/>
              </a:spcAft>
            </a:pPr>
            <a:r>
              <a:rPr lang="en-US" sz="1399" dirty="0">
                <a:solidFill>
                  <a:schemeClr val="accent1"/>
                </a:solidFill>
              </a:rPr>
              <a:t>casalaolab2c.onmicrosoft.com</a:t>
            </a:r>
          </a:p>
        </p:txBody>
      </p:sp>
      <p:sp>
        <p:nvSpPr>
          <p:cNvPr id="82" name="TextBox 81"/>
          <p:cNvSpPr txBox="1"/>
          <p:nvPr/>
        </p:nvSpPr>
        <p:spPr>
          <a:xfrm>
            <a:off x="84456" y="3095568"/>
            <a:ext cx="1360812" cy="888309"/>
          </a:xfrm>
          <a:prstGeom prst="rect">
            <a:avLst/>
          </a:prstGeom>
          <a:noFill/>
        </p:spPr>
        <p:txBody>
          <a:bodyPr wrap="square" lIns="182854" tIns="146283" rIns="182854" bIns="146283" rtlCol="0">
            <a:spAutoFit/>
          </a:bodyPr>
          <a:lstStyle/>
          <a:p>
            <a:pPr>
              <a:lnSpc>
                <a:spcPct val="90000"/>
              </a:lnSpc>
              <a:spcAft>
                <a:spcPts val="600"/>
              </a:spcAft>
            </a:pPr>
            <a:r>
              <a:rPr lang="en-US" sz="1399" dirty="0">
                <a:solidFill>
                  <a:schemeClr val="accent1"/>
                </a:solidFill>
              </a:rPr>
              <a:t>casalaolab2c.onmicrosoft.com</a:t>
            </a:r>
          </a:p>
        </p:txBody>
      </p:sp>
      <p:sp>
        <p:nvSpPr>
          <p:cNvPr id="53" name="Oval 52"/>
          <p:cNvSpPr/>
          <p:nvPr/>
        </p:nvSpPr>
        <p:spPr bwMode="auto">
          <a:xfrm>
            <a:off x="11421493" y="2521257"/>
            <a:ext cx="380946" cy="320902"/>
          </a:xfrm>
          <a:prstGeom prst="ellipse">
            <a:avLst/>
          </a:prstGeom>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rot="0" spcFirstLastPara="0" vertOverflow="overflow" horzOverflow="overflow" vert="horz" wrap="square" lIns="0" tIns="46630" rIns="0" bIns="46630" numCol="1" spcCol="0" rtlCol="0" fromWordArt="0" anchor="ctr" anchorCtr="0" forceAA="0" compatLnSpc="1">
            <a:prstTxWarp prst="textNoShape">
              <a:avLst/>
            </a:prstTxWarp>
            <a:noAutofit/>
          </a:bodyPr>
          <a:lstStyle/>
          <a:p>
            <a:pPr algn="ctr" defTabSz="932293"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5" name="TextBox 54"/>
          <p:cNvSpPr txBox="1"/>
          <p:nvPr/>
        </p:nvSpPr>
        <p:spPr>
          <a:xfrm>
            <a:off x="1564236" y="3339793"/>
            <a:ext cx="3142482" cy="825659"/>
          </a:xfrm>
          <a:prstGeom prst="rect">
            <a:avLst/>
          </a:prstGeom>
          <a:noFill/>
        </p:spPr>
        <p:txBody>
          <a:bodyPr wrap="square" lIns="182854" tIns="146283" rIns="182854" bIns="146283" rtlCol="0" anchor="ctr">
            <a:spAutoFit/>
          </a:bodyPr>
          <a:lstStyle/>
          <a:p>
            <a:pPr>
              <a:lnSpc>
                <a:spcPct val="90000"/>
              </a:lnSpc>
              <a:spcAft>
                <a:spcPts val="600"/>
              </a:spcAft>
            </a:pPr>
            <a:r>
              <a:rPr lang="en-US" sz="1599" dirty="0">
                <a:gradFill>
                  <a:gsLst>
                    <a:gs pos="2917">
                      <a:schemeClr val="tx1"/>
                    </a:gs>
                    <a:gs pos="30000">
                      <a:schemeClr val="tx1"/>
                    </a:gs>
                  </a:gsLst>
                  <a:lin ang="5400000" scaled="0"/>
                </a:gradFill>
              </a:rPr>
              <a:t>4. Validation</a:t>
            </a:r>
          </a:p>
          <a:p>
            <a:pPr>
              <a:lnSpc>
                <a:spcPct val="90000"/>
              </a:lnSpc>
              <a:spcAft>
                <a:spcPts val="600"/>
              </a:spcAft>
            </a:pPr>
            <a:r>
              <a:rPr lang="en-US" sz="1599" dirty="0">
                <a:gradFill>
                  <a:gsLst>
                    <a:gs pos="2917">
                      <a:schemeClr val="tx1"/>
                    </a:gs>
                    <a:gs pos="30000">
                      <a:schemeClr val="tx1"/>
                    </a:gs>
                  </a:gsLst>
                  <a:lin ang="5400000" scaled="0"/>
                </a:gradFill>
              </a:rPr>
              <a:t>	User not exist in b2c</a:t>
            </a:r>
          </a:p>
        </p:txBody>
      </p:sp>
      <p:sp>
        <p:nvSpPr>
          <p:cNvPr id="57" name="Chevron 71"/>
          <p:cNvSpPr/>
          <p:nvPr/>
        </p:nvSpPr>
        <p:spPr bwMode="auto">
          <a:xfrm rot="5400000">
            <a:off x="5428779" y="5004916"/>
            <a:ext cx="763734" cy="609514"/>
          </a:xfrm>
          <a:prstGeom prst="chevron">
            <a:avLst/>
          </a:prstGeom>
          <a:solidFill>
            <a:srgbClr val="92D050"/>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8" name="TextBox 57"/>
          <p:cNvSpPr txBox="1"/>
          <p:nvPr/>
        </p:nvSpPr>
        <p:spPr>
          <a:xfrm>
            <a:off x="6340091" y="4800765"/>
            <a:ext cx="3840546" cy="1258251"/>
          </a:xfrm>
          <a:prstGeom prst="rect">
            <a:avLst/>
          </a:prstGeom>
          <a:noFill/>
        </p:spPr>
        <p:txBody>
          <a:bodyPr wrap="square" lIns="182854" tIns="146283" rIns="182854" bIns="146283" rtlCol="0">
            <a:spAutoFit/>
          </a:bodyPr>
          <a:lstStyle/>
          <a:p>
            <a:pPr>
              <a:lnSpc>
                <a:spcPct val="90000"/>
              </a:lnSpc>
              <a:spcAft>
                <a:spcPts val="600"/>
              </a:spcAft>
            </a:pPr>
            <a:r>
              <a:rPr lang="en-US" sz="1599" dirty="0">
                <a:gradFill>
                  <a:gsLst>
                    <a:gs pos="2917">
                      <a:schemeClr val="tx1"/>
                    </a:gs>
                    <a:gs pos="30000">
                      <a:schemeClr val="tx1"/>
                    </a:gs>
                  </a:gsLst>
                  <a:lin ang="5400000" scaled="0"/>
                </a:gradFill>
              </a:rPr>
              <a:t>7.(OPTIONAL) Create user in user store, </a:t>
            </a:r>
            <a:r>
              <a:rPr lang="en-US" sz="1599" b="1" dirty="0">
                <a:gradFill>
                  <a:gsLst>
                    <a:gs pos="2917">
                      <a:schemeClr val="tx1"/>
                    </a:gs>
                    <a:gs pos="30000">
                      <a:schemeClr val="tx1"/>
                    </a:gs>
                  </a:gsLst>
                  <a:lin ang="5400000" scaled="0"/>
                </a:gradFill>
              </a:rPr>
              <a:t>user status (3) –new user signed through B2C;       </a:t>
            </a:r>
          </a:p>
          <a:p>
            <a:pPr>
              <a:lnSpc>
                <a:spcPct val="90000"/>
              </a:lnSpc>
              <a:spcAft>
                <a:spcPts val="600"/>
              </a:spcAft>
            </a:pPr>
            <a:r>
              <a:rPr lang="en-US" sz="1599" dirty="0">
                <a:gradFill>
                  <a:gsLst>
                    <a:gs pos="2917">
                      <a:schemeClr val="tx1"/>
                    </a:gs>
                    <a:gs pos="30000">
                      <a:schemeClr val="tx1"/>
                    </a:gs>
                  </a:gsLst>
                  <a:lin ang="5400000" scaled="0"/>
                </a:gradFill>
              </a:rPr>
              <a:t>(OPTIONAL) no password recorded</a:t>
            </a:r>
          </a:p>
        </p:txBody>
      </p:sp>
      <p:sp>
        <p:nvSpPr>
          <p:cNvPr id="9" name="&quot;Not Allowed&quot; Symbol 8"/>
          <p:cNvSpPr/>
          <p:nvPr/>
        </p:nvSpPr>
        <p:spPr>
          <a:xfrm>
            <a:off x="11936576" y="6386244"/>
            <a:ext cx="182533" cy="184149"/>
          </a:xfrm>
          <a:prstGeom prst="noSmoking">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260" tIns="46630" rIns="93260" bIns="46630" numCol="1" spcCol="0" rtlCol="0" fromWordArt="0" anchor="ctr" anchorCtr="0" forceAA="0" compatLnSpc="1">
            <a:prstTxWarp prst="textNoShape">
              <a:avLst/>
            </a:prstTxWarp>
            <a:noAutofit/>
          </a:bodyPr>
          <a:lstStyle/>
          <a:p>
            <a:pPr algn="ctr"/>
            <a:endParaRPr lang="en-US" sz="1836">
              <a:solidFill>
                <a:schemeClr val="tx1"/>
              </a:solidFill>
            </a:endParaRPr>
          </a:p>
        </p:txBody>
      </p:sp>
      <p:sp>
        <p:nvSpPr>
          <p:cNvPr id="61" name="Chevron 11"/>
          <p:cNvSpPr/>
          <p:nvPr/>
        </p:nvSpPr>
        <p:spPr bwMode="auto">
          <a:xfrm rot="5400000">
            <a:off x="4328308" y="3260874"/>
            <a:ext cx="812525" cy="609514"/>
          </a:xfrm>
          <a:prstGeom prst="chevron">
            <a:avLst/>
          </a:prstGeom>
          <a:solidFill>
            <a:srgbClr val="002060"/>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64" name="Chevron 11"/>
          <p:cNvSpPr/>
          <p:nvPr/>
        </p:nvSpPr>
        <p:spPr bwMode="auto">
          <a:xfrm rot="5400000">
            <a:off x="4340988" y="3832991"/>
            <a:ext cx="812525" cy="609514"/>
          </a:xfrm>
          <a:prstGeom prst="chevron">
            <a:avLst/>
          </a:prstGeom>
          <a:solidFill>
            <a:srgbClr val="002060"/>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pPr>
            <a:endParaRPr lang="en-US" sz="2000" dirty="0">
              <a:gradFill>
                <a:gsLst>
                  <a:gs pos="0">
                    <a:srgbClr val="FFFFFF"/>
                  </a:gs>
                  <a:gs pos="100000">
                    <a:srgbClr val="FFFFFF"/>
                  </a:gs>
                </a:gsLst>
                <a:lin ang="5400000" scaled="0"/>
              </a:gradFill>
            </a:endParaRPr>
          </a:p>
        </p:txBody>
      </p:sp>
      <p:cxnSp>
        <p:nvCxnSpPr>
          <p:cNvPr id="7" name="Straight Connector 6"/>
          <p:cNvCxnSpPr/>
          <p:nvPr/>
        </p:nvCxnSpPr>
        <p:spPr>
          <a:xfrm>
            <a:off x="5060531" y="4723956"/>
            <a:ext cx="445358" cy="20385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a:cxnSpLocks/>
          </p:cNvCxnSpPr>
          <p:nvPr/>
        </p:nvCxnSpPr>
        <p:spPr>
          <a:xfrm flipV="1">
            <a:off x="5024544" y="5456158"/>
            <a:ext cx="467796" cy="441989"/>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6509174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6"/>
                                        </p:tgtEl>
                                        <p:attrNameLst>
                                          <p:attrName>style.visibility</p:attrName>
                                        </p:attrNameLst>
                                      </p:cBhvr>
                                      <p:to>
                                        <p:strVal val="visible"/>
                                      </p:to>
                                    </p:set>
                                    <p:animEffect transition="in" filter="fade">
                                      <p:cBhvr>
                                        <p:cTn id="7" dur="500"/>
                                        <p:tgtEl>
                                          <p:spTgt spid="5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3"/>
                                        </p:tgtEl>
                                        <p:attrNameLst>
                                          <p:attrName>style.visibility</p:attrName>
                                        </p:attrNameLst>
                                      </p:cBhvr>
                                      <p:to>
                                        <p:strVal val="visible"/>
                                      </p:to>
                                    </p:set>
                                    <p:animEffect transition="in" filter="fade">
                                      <p:cBhvr>
                                        <p:cTn id="10" dur="500"/>
                                        <p:tgtEl>
                                          <p:spTgt spid="6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5"/>
                                        </p:tgtEl>
                                        <p:attrNameLst>
                                          <p:attrName>style.visibility</p:attrName>
                                        </p:attrNameLst>
                                      </p:cBhvr>
                                      <p:to>
                                        <p:strVal val="visible"/>
                                      </p:to>
                                    </p:set>
                                    <p:animEffect transition="in" filter="fade">
                                      <p:cBhvr>
                                        <p:cTn id="15" dur="500"/>
                                        <p:tgtEl>
                                          <p:spTgt spid="25"/>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500"/>
                                        <p:tgtEl>
                                          <p:spTgt spid="11"/>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6"/>
                                        </p:tgtEl>
                                        <p:attrNameLst>
                                          <p:attrName>style.visibility</p:attrName>
                                        </p:attrNameLst>
                                      </p:cBhvr>
                                      <p:to>
                                        <p:strVal val="visible"/>
                                      </p:to>
                                    </p:set>
                                    <p:animEffect transition="in" filter="fade">
                                      <p:cBhvr>
                                        <p:cTn id="23" dur="500"/>
                                        <p:tgtEl>
                                          <p:spTgt spid="26"/>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fade">
                                      <p:cBhvr>
                                        <p:cTn id="26" dur="500"/>
                                        <p:tgtEl>
                                          <p:spTgt spid="12"/>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48"/>
                                        </p:tgtEl>
                                        <p:attrNameLst>
                                          <p:attrName>style.visibility</p:attrName>
                                        </p:attrNameLst>
                                      </p:cBhvr>
                                      <p:to>
                                        <p:strVal val="visible"/>
                                      </p:to>
                                    </p:set>
                                    <p:animEffect transition="in" filter="fade">
                                      <p:cBhvr>
                                        <p:cTn id="31" dur="500"/>
                                        <p:tgtEl>
                                          <p:spTgt spid="48"/>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52"/>
                                        </p:tgtEl>
                                        <p:attrNameLst>
                                          <p:attrName>style.visibility</p:attrName>
                                        </p:attrNameLst>
                                      </p:cBhvr>
                                      <p:to>
                                        <p:strVal val="visible"/>
                                      </p:to>
                                    </p:set>
                                    <p:animEffect transition="in" filter="fade">
                                      <p:cBhvr>
                                        <p:cTn id="36" dur="500"/>
                                        <p:tgtEl>
                                          <p:spTgt spid="52"/>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71"/>
                                        </p:tgtEl>
                                        <p:attrNameLst>
                                          <p:attrName>style.visibility</p:attrName>
                                        </p:attrNameLst>
                                      </p:cBhvr>
                                      <p:to>
                                        <p:strVal val="visible"/>
                                      </p:to>
                                    </p:set>
                                    <p:animEffect transition="in" filter="fade">
                                      <p:cBhvr>
                                        <p:cTn id="41" dur="500"/>
                                        <p:tgtEl>
                                          <p:spTgt spid="71"/>
                                        </p:tgtEl>
                                      </p:cBhvr>
                                    </p:animEffect>
                                  </p:childTnLst>
                                </p:cTn>
                              </p:par>
                              <p:par>
                                <p:cTn id="42" presetID="10" presetClass="entr" presetSubtype="0" fill="hold" nodeType="withEffect">
                                  <p:stCondLst>
                                    <p:cond delay="0"/>
                                  </p:stCondLst>
                                  <p:childTnLst>
                                    <p:set>
                                      <p:cBhvr>
                                        <p:cTn id="43" dur="1" fill="hold">
                                          <p:stCondLst>
                                            <p:cond delay="0"/>
                                          </p:stCondLst>
                                        </p:cTn>
                                        <p:tgtEl>
                                          <p:spTgt spid="47"/>
                                        </p:tgtEl>
                                        <p:attrNameLst>
                                          <p:attrName>style.visibility</p:attrName>
                                        </p:attrNameLst>
                                      </p:cBhvr>
                                      <p:to>
                                        <p:strVal val="visible"/>
                                      </p:to>
                                    </p:set>
                                    <p:animEffect transition="in" filter="fade">
                                      <p:cBhvr>
                                        <p:cTn id="44" dur="500"/>
                                        <p:tgtEl>
                                          <p:spTgt spid="47"/>
                                        </p:tgtEl>
                                      </p:cBhvr>
                                    </p:animEffect>
                                  </p:childTnLst>
                                </p:cTn>
                              </p:par>
                              <p:par>
                                <p:cTn id="45" presetID="10" presetClass="entr" presetSubtype="0" fill="hold" nodeType="withEffect">
                                  <p:stCondLst>
                                    <p:cond delay="0"/>
                                  </p:stCondLst>
                                  <p:childTnLst>
                                    <p:set>
                                      <p:cBhvr>
                                        <p:cTn id="46" dur="1" fill="hold">
                                          <p:stCondLst>
                                            <p:cond delay="0"/>
                                          </p:stCondLst>
                                        </p:cTn>
                                        <p:tgtEl>
                                          <p:spTgt spid="45"/>
                                        </p:tgtEl>
                                        <p:attrNameLst>
                                          <p:attrName>style.visibility</p:attrName>
                                        </p:attrNameLst>
                                      </p:cBhvr>
                                      <p:to>
                                        <p:strVal val="visible"/>
                                      </p:to>
                                    </p:set>
                                    <p:animEffect transition="in" filter="fade">
                                      <p:cBhvr>
                                        <p:cTn id="47" dur="500"/>
                                        <p:tgtEl>
                                          <p:spTgt spid="45"/>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50"/>
                                        </p:tgtEl>
                                        <p:attrNameLst>
                                          <p:attrName>style.visibility</p:attrName>
                                        </p:attrNameLst>
                                      </p:cBhvr>
                                      <p:to>
                                        <p:strVal val="visible"/>
                                      </p:to>
                                    </p:set>
                                    <p:animEffect transition="in" filter="fade">
                                      <p:cBhvr>
                                        <p:cTn id="52" dur="500"/>
                                        <p:tgtEl>
                                          <p:spTgt spid="50"/>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nodePh="1">
                                  <p:stCondLst>
                                    <p:cond delay="0"/>
                                  </p:stCondLst>
                                  <p:endCondLst>
                                    <p:cond evt="begin" delay="0">
                                      <p:tn val="55"/>
                                    </p:cond>
                                  </p:endCondLst>
                                  <p:childTnLst>
                                    <p:set>
                                      <p:cBhvr>
                                        <p:cTn id="56" dur="1" fill="hold">
                                          <p:stCondLst>
                                            <p:cond delay="0"/>
                                          </p:stCondLst>
                                        </p:cTn>
                                        <p:tgtEl>
                                          <p:spTgt spid="51"/>
                                        </p:tgtEl>
                                        <p:attrNameLst>
                                          <p:attrName>style.visibility</p:attrName>
                                        </p:attrNameLst>
                                      </p:cBhvr>
                                      <p:to>
                                        <p:strVal val="visible"/>
                                      </p:to>
                                    </p:set>
                                    <p:animEffect transition="in" filter="fade">
                                      <p:cBhvr>
                                        <p:cTn id="57" dur="500"/>
                                        <p:tgtEl>
                                          <p:spTgt spid="51"/>
                                        </p:tgtEl>
                                      </p:cBhvr>
                                    </p:animEffect>
                                  </p:childTnLst>
                                </p:cTn>
                              </p:par>
                              <p:par>
                                <p:cTn id="58" presetID="10" presetClass="entr" presetSubtype="0" fill="hold" nodeType="withEffect">
                                  <p:stCondLst>
                                    <p:cond delay="0"/>
                                  </p:stCondLst>
                                  <p:childTnLst>
                                    <p:set>
                                      <p:cBhvr>
                                        <p:cTn id="59" dur="1" fill="hold">
                                          <p:stCondLst>
                                            <p:cond delay="0"/>
                                          </p:stCondLst>
                                        </p:cTn>
                                        <p:tgtEl>
                                          <p:spTgt spid="54"/>
                                        </p:tgtEl>
                                        <p:attrNameLst>
                                          <p:attrName>style.visibility</p:attrName>
                                        </p:attrNameLst>
                                      </p:cBhvr>
                                      <p:to>
                                        <p:strVal val="visible"/>
                                      </p:to>
                                    </p:set>
                                    <p:animEffect transition="in" filter="fade">
                                      <p:cBhvr>
                                        <p:cTn id="60" dur="500"/>
                                        <p:tgtEl>
                                          <p:spTgt spid="54"/>
                                        </p:tgtEl>
                                      </p:cBhvr>
                                    </p:animEffect>
                                  </p:childTnLst>
                                </p:cTn>
                              </p:par>
                            </p:childTnLst>
                          </p:cTn>
                        </p:par>
                        <p:par>
                          <p:cTn id="61" fill="hold">
                            <p:stCondLst>
                              <p:cond delay="500"/>
                            </p:stCondLst>
                            <p:childTnLst>
                              <p:par>
                                <p:cTn id="62" presetID="1" presetClass="entr" presetSubtype="0" fill="hold" nodeType="afterEffect">
                                  <p:stCondLst>
                                    <p:cond delay="0"/>
                                  </p:stCondLst>
                                  <p:childTnLst>
                                    <p:set>
                                      <p:cBhvr>
                                        <p:cTn id="63" dur="1" fill="hold">
                                          <p:stCondLst>
                                            <p:cond delay="0"/>
                                          </p:stCondLst>
                                        </p:cTn>
                                        <p:tgtEl>
                                          <p:spTgt spid="78"/>
                                        </p:tgtEl>
                                        <p:attrNameLst>
                                          <p:attrName>style.visibility</p:attrName>
                                        </p:attrNameLst>
                                      </p:cBhvr>
                                      <p:to>
                                        <p:strVal val="visible"/>
                                      </p:to>
                                    </p:set>
                                  </p:childTnLst>
                                </p:cTn>
                              </p:par>
                            </p:childTnLst>
                          </p:cTn>
                        </p:par>
                        <p:par>
                          <p:cTn id="64" fill="hold">
                            <p:stCondLst>
                              <p:cond delay="500"/>
                            </p:stCondLst>
                            <p:childTnLst>
                              <p:par>
                                <p:cTn id="65" presetID="1" presetClass="entr" presetSubtype="0" fill="hold" nodeType="afterEffect">
                                  <p:stCondLst>
                                    <p:cond delay="0"/>
                                  </p:stCondLst>
                                  <p:childTnLst>
                                    <p:set>
                                      <p:cBhvr>
                                        <p:cTn id="66" dur="1" fill="hold">
                                          <p:stCondLst>
                                            <p:cond delay="0"/>
                                          </p:stCondLst>
                                        </p:cTn>
                                        <p:tgtEl>
                                          <p:spTgt spid="80"/>
                                        </p:tgtEl>
                                        <p:attrNameLst>
                                          <p:attrName>style.visibility</p:attrName>
                                        </p:attrNameLst>
                                      </p:cBhvr>
                                      <p:to>
                                        <p:strVal val="visible"/>
                                      </p:to>
                                    </p:set>
                                  </p:childTnLst>
                                </p:cTn>
                              </p:par>
                              <p:par>
                                <p:cTn id="67" presetID="10" presetClass="entr" presetSubtype="0" fill="hold" grpId="0" nodeType="withEffect">
                                  <p:stCondLst>
                                    <p:cond delay="0"/>
                                  </p:stCondLst>
                                  <p:childTnLst>
                                    <p:set>
                                      <p:cBhvr>
                                        <p:cTn id="68" dur="1" fill="hold">
                                          <p:stCondLst>
                                            <p:cond delay="0"/>
                                          </p:stCondLst>
                                        </p:cTn>
                                        <p:tgtEl>
                                          <p:spTgt spid="55"/>
                                        </p:tgtEl>
                                        <p:attrNameLst>
                                          <p:attrName>style.visibility</p:attrName>
                                        </p:attrNameLst>
                                      </p:cBhvr>
                                      <p:to>
                                        <p:strVal val="visible"/>
                                      </p:to>
                                    </p:set>
                                    <p:animEffect transition="in" filter="fade">
                                      <p:cBhvr>
                                        <p:cTn id="69" dur="500"/>
                                        <p:tgtEl>
                                          <p:spTgt spid="55"/>
                                        </p:tgtEl>
                                      </p:cBhvr>
                                    </p:animEffect>
                                  </p:childTnLst>
                                </p:cTn>
                              </p:par>
                            </p:childTnLst>
                          </p:cTn>
                        </p:par>
                      </p:childTnLst>
                    </p:cTn>
                  </p:par>
                  <p:par>
                    <p:cTn id="70" fill="hold">
                      <p:stCondLst>
                        <p:cond delay="indefinite"/>
                      </p:stCondLst>
                      <p:childTnLst>
                        <p:par>
                          <p:cTn id="71" fill="hold">
                            <p:stCondLst>
                              <p:cond delay="0"/>
                            </p:stCondLst>
                            <p:childTnLst>
                              <p:par>
                                <p:cTn id="72" presetID="10" presetClass="entr" presetSubtype="0" fill="hold" grpId="0" nodeType="clickEffect">
                                  <p:stCondLst>
                                    <p:cond delay="0"/>
                                  </p:stCondLst>
                                  <p:childTnLst>
                                    <p:set>
                                      <p:cBhvr>
                                        <p:cTn id="73" dur="1" fill="hold">
                                          <p:stCondLst>
                                            <p:cond delay="0"/>
                                          </p:stCondLst>
                                        </p:cTn>
                                        <p:tgtEl>
                                          <p:spTgt spid="57"/>
                                        </p:tgtEl>
                                        <p:attrNameLst>
                                          <p:attrName>style.visibility</p:attrName>
                                        </p:attrNameLst>
                                      </p:cBhvr>
                                      <p:to>
                                        <p:strVal val="visible"/>
                                      </p:to>
                                    </p:set>
                                    <p:animEffect transition="in" filter="fade">
                                      <p:cBhvr>
                                        <p:cTn id="74" dur="500"/>
                                        <p:tgtEl>
                                          <p:spTgt spid="57"/>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58"/>
                                        </p:tgtEl>
                                        <p:attrNameLst>
                                          <p:attrName>style.visibility</p:attrName>
                                        </p:attrNameLst>
                                      </p:cBhvr>
                                      <p:to>
                                        <p:strVal val="visible"/>
                                      </p:to>
                                    </p:set>
                                    <p:animEffect transition="in" filter="fade">
                                      <p:cBhvr>
                                        <p:cTn id="77" dur="500"/>
                                        <p:tgtEl>
                                          <p:spTgt spid="58"/>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61"/>
                                        </p:tgtEl>
                                        <p:attrNameLst>
                                          <p:attrName>style.visibility</p:attrName>
                                        </p:attrNameLst>
                                      </p:cBhvr>
                                      <p:to>
                                        <p:strVal val="visible"/>
                                      </p:to>
                                    </p:set>
                                    <p:animEffect transition="in" filter="fade">
                                      <p:cBhvr>
                                        <p:cTn id="80" dur="500"/>
                                        <p:tgtEl>
                                          <p:spTgt spid="61"/>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64"/>
                                        </p:tgtEl>
                                        <p:attrNameLst>
                                          <p:attrName>style.visibility</p:attrName>
                                        </p:attrNameLst>
                                      </p:cBhvr>
                                      <p:to>
                                        <p:strVal val="visible"/>
                                      </p:to>
                                    </p:set>
                                    <p:animEffect transition="in" filter="fade">
                                      <p:cBhvr>
                                        <p:cTn id="83" dur="50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25" grpId="0"/>
      <p:bldP spid="26" grpId="0"/>
      <p:bldP spid="48" grpId="0" animBg="1"/>
      <p:bldP spid="52" grpId="0" animBg="1"/>
      <p:bldP spid="63" grpId="0"/>
      <p:bldP spid="71" grpId="0"/>
      <p:bldP spid="50" grpId="0"/>
      <p:bldP spid="51" grpId="0"/>
      <p:bldP spid="55" grpId="0"/>
      <p:bldP spid="57" grpId="0" animBg="1"/>
      <p:bldP spid="58" grpId="0"/>
      <p:bldP spid="61" grpId="0" animBg="1"/>
      <p:bldP spid="64"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Implications Just In Time</a:t>
            </a:r>
          </a:p>
        </p:txBody>
      </p:sp>
      <p:sp>
        <p:nvSpPr>
          <p:cNvPr id="3" name="TextBox 2"/>
          <p:cNvSpPr txBox="1"/>
          <p:nvPr/>
        </p:nvSpPr>
        <p:spPr>
          <a:xfrm>
            <a:off x="427037" y="1363662"/>
            <a:ext cx="11125200" cy="5053691"/>
          </a:xfrm>
          <a:prstGeom prst="rect">
            <a:avLst/>
          </a:prstGeom>
          <a:noFill/>
        </p:spPr>
        <p:txBody>
          <a:bodyPr wrap="squar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Can use any data store for authentication (accessible securely via REST API or OAUTH)</a:t>
            </a:r>
            <a:endParaRPr lang="en-US" sz="2400" i="1" dirty="0">
              <a:gradFill>
                <a:gsLst>
                  <a:gs pos="2917">
                    <a:schemeClr val="tx1"/>
                  </a:gs>
                  <a:gs pos="30000">
                    <a:schemeClr val="tx1"/>
                  </a:gs>
                </a:gsLst>
                <a:lin ang="5400000" scaled="0"/>
              </a:gradFill>
            </a:endParaRPr>
          </a:p>
          <a:p>
            <a:pPr marL="342900" indent="-342900">
              <a:lnSpc>
                <a:spcPct val="90000"/>
              </a:lnSpc>
              <a:spcAft>
                <a:spcPts val="600"/>
              </a:spcAft>
              <a:buFont typeface="Arial" panose="020B0604020202020204" pitchFamily="34" charset="0"/>
              <a:buChar char="•"/>
            </a:pPr>
            <a:endParaRPr lang="en-US" sz="2400" dirty="0">
              <a:gradFill>
                <a:gsLst>
                  <a:gs pos="2917">
                    <a:schemeClr val="tx1"/>
                  </a:gs>
                  <a:gs pos="30000">
                    <a:schemeClr val="tx1"/>
                  </a:gs>
                </a:gsLst>
                <a:lin ang="5400000" scaled="0"/>
              </a:gradFill>
            </a:endParaRPr>
          </a:p>
          <a:p>
            <a:pPr marL="342900"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Can create new users from any source</a:t>
            </a:r>
          </a:p>
          <a:p>
            <a:pPr marL="809271" lvl="1"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With Graph API can create users “on the fly”</a:t>
            </a:r>
          </a:p>
          <a:p>
            <a:pPr marL="809271" lvl="1"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With B2C itself as part of signup</a:t>
            </a:r>
          </a:p>
          <a:p>
            <a:pPr marL="342900" indent="-342900">
              <a:lnSpc>
                <a:spcPct val="90000"/>
              </a:lnSpc>
              <a:spcAft>
                <a:spcPts val="600"/>
              </a:spcAft>
              <a:buFont typeface="Arial" panose="020B0604020202020204" pitchFamily="34" charset="0"/>
              <a:buChar char="•"/>
            </a:pPr>
            <a:endParaRPr lang="en-US" sz="2400" dirty="0">
              <a:gradFill>
                <a:gsLst>
                  <a:gs pos="2917">
                    <a:schemeClr val="tx1"/>
                  </a:gs>
                  <a:gs pos="30000">
                    <a:schemeClr val="tx1"/>
                  </a:gs>
                </a:gsLst>
                <a:lin ang="5400000" scaled="0"/>
              </a:gradFill>
            </a:endParaRPr>
          </a:p>
          <a:p>
            <a:pPr marL="342900"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Can call services via REST API and exchange Claims</a:t>
            </a:r>
          </a:p>
          <a:p>
            <a:pPr marL="809271" lvl="1"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“Inside” a B2C orchestration step (Validation)</a:t>
            </a:r>
          </a:p>
          <a:p>
            <a:pPr marL="809271" lvl="1"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As an orchestration step by itself</a:t>
            </a:r>
          </a:p>
          <a:p>
            <a:pPr marL="342900" indent="-342900">
              <a:lnSpc>
                <a:spcPct val="90000"/>
              </a:lnSpc>
              <a:spcAft>
                <a:spcPts val="600"/>
              </a:spcAft>
              <a:buFont typeface="Arial" panose="020B0604020202020204" pitchFamily="34" charset="0"/>
              <a:buChar char="•"/>
            </a:pPr>
            <a:endParaRPr lang="en-US" sz="2400" dirty="0">
              <a:gradFill>
                <a:gsLst>
                  <a:gs pos="2917">
                    <a:schemeClr val="tx1"/>
                  </a:gs>
                  <a:gs pos="30000">
                    <a:schemeClr val="tx1"/>
                  </a:gs>
                </a:gsLst>
                <a:lin ang="5400000" scaled="0"/>
              </a:gradFill>
            </a:endParaRPr>
          </a:p>
          <a:p>
            <a:pPr marL="342900"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Orchestration flow can “fork” depending on the claims received</a:t>
            </a:r>
          </a:p>
        </p:txBody>
      </p:sp>
    </p:spTree>
    <p:extLst>
      <p:ext uri="{BB962C8B-B14F-4D97-AF65-F5344CB8AC3E}">
        <p14:creationId xmlns:p14="http://schemas.microsoft.com/office/powerpoint/2010/main" val="221625184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Sample source database</a:t>
            </a:r>
          </a:p>
        </p:txBody>
      </p:sp>
      <p:pic>
        <p:nvPicPr>
          <p:cNvPr id="3" name="Picture 2"/>
          <p:cNvPicPr>
            <a:picLocks noChangeAspect="1"/>
          </p:cNvPicPr>
          <p:nvPr/>
        </p:nvPicPr>
        <p:blipFill>
          <a:blip r:embed="rId2"/>
          <a:stretch>
            <a:fillRect/>
          </a:stretch>
        </p:blipFill>
        <p:spPr>
          <a:xfrm>
            <a:off x="274639" y="1820862"/>
            <a:ext cx="10896600" cy="3884722"/>
          </a:xfrm>
          <a:prstGeom prst="rect">
            <a:avLst/>
          </a:prstGeom>
        </p:spPr>
      </p:pic>
    </p:spTree>
    <p:extLst>
      <p:ext uri="{BB962C8B-B14F-4D97-AF65-F5344CB8AC3E}">
        <p14:creationId xmlns:p14="http://schemas.microsoft.com/office/powerpoint/2010/main" val="230904106"/>
      </p:ext>
    </p:extLst>
  </p:cSld>
  <p:clrMapOvr>
    <a:masterClrMapping/>
  </p:clrMapOvr>
  <p:transition>
    <p:fade/>
  </p:transition>
</p:sld>
</file>

<file path=ppt/theme/theme1.xml><?xml version="1.0" encoding="utf-8"?>
<a:theme xmlns:a="http://schemas.openxmlformats.org/drawingml/2006/main" name="5-50091_TR24_BO_CT_Template">
  <a:themeElements>
    <a:clrScheme name="TR24">
      <a:dk1>
        <a:srgbClr val="353535"/>
      </a:dk1>
      <a:lt1>
        <a:srgbClr val="FFFFFF"/>
      </a:lt1>
      <a:dk2>
        <a:srgbClr val="0078D7"/>
      </a:dk2>
      <a:lt2>
        <a:srgbClr val="E6E6E6"/>
      </a:lt2>
      <a:accent1>
        <a:srgbClr val="0078D7"/>
      </a:accent1>
      <a:accent2>
        <a:srgbClr val="00188F"/>
      </a:accent2>
      <a:accent3>
        <a:srgbClr val="002050"/>
      </a:accent3>
      <a:accent4>
        <a:srgbClr val="D83B01"/>
      </a:accent4>
      <a:accent5>
        <a:srgbClr val="737373"/>
      </a:accent5>
      <a:accent6>
        <a:srgbClr val="505050"/>
      </a:accent6>
      <a:hlink>
        <a:srgbClr val="00188F"/>
      </a:hlink>
      <a:folHlink>
        <a:srgbClr val="00188F"/>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R24_BO_CT_Template.potx [Read-Only]" id="{50EABD6B-5AA7-41F8-8208-02F93D083B66}" vid="{98CA0642-B885-452C-B533-0D85146AF589}"/>
    </a:ext>
  </a:extLst>
</a:theme>
</file>

<file path=ppt/theme/theme2.xml><?xml version="1.0" encoding="utf-8"?>
<a:theme xmlns:a="http://schemas.openxmlformats.org/drawingml/2006/main" name="TR24 Dark Gray Template">
  <a:themeElements>
    <a:clrScheme name="TR24 Dark">
      <a:dk1>
        <a:srgbClr val="353535"/>
      </a:dk1>
      <a:lt1>
        <a:srgbClr val="FFFFFF"/>
      </a:lt1>
      <a:dk2>
        <a:srgbClr val="0078D7"/>
      </a:dk2>
      <a:lt2>
        <a:srgbClr val="E6E6E6"/>
      </a:lt2>
      <a:accent1>
        <a:srgbClr val="0078D7"/>
      </a:accent1>
      <a:accent2>
        <a:srgbClr val="00188F"/>
      </a:accent2>
      <a:accent3>
        <a:srgbClr val="00BCF2"/>
      </a:accent3>
      <a:accent4>
        <a:srgbClr val="D83B01"/>
      </a:accent4>
      <a:accent5>
        <a:srgbClr val="737373"/>
      </a:accent5>
      <a:accent6>
        <a:srgbClr val="E6E6E6"/>
      </a:accent6>
      <a:hlink>
        <a:srgbClr val="81E4FF"/>
      </a:hlink>
      <a:folHlink>
        <a:srgbClr val="81E4FF"/>
      </a:folHlink>
    </a:clrScheme>
    <a:fontScheme name="Segoe UI L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R24_BO_CT_Template.potx [Read-Only]" id="{50EABD6B-5AA7-41F8-8208-02F93D083B66}" vid="{042E34DA-8670-4737-B2D8-A5FE33D726E8}"/>
    </a:ext>
  </a:extLst>
</a:theme>
</file>

<file path=ppt/theme/theme3.xml><?xml version="1.0" encoding="utf-8"?>
<a:theme xmlns:a="http://schemas.openxmlformats.org/drawingml/2006/main" name="5-30711_TR22_BO_CT_Template">
  <a:themeElements>
    <a:clrScheme name="TR20 - BO">
      <a:dk1>
        <a:srgbClr val="505050"/>
      </a:dk1>
      <a:lt1>
        <a:srgbClr val="FFFFFF"/>
      </a:lt1>
      <a:dk2>
        <a:srgbClr val="0078D7"/>
      </a:dk2>
      <a:lt2>
        <a:srgbClr val="D2D2D2"/>
      </a:lt2>
      <a:accent1>
        <a:srgbClr val="D83B01"/>
      </a:accent1>
      <a:accent2>
        <a:srgbClr val="0078D7"/>
      </a:accent2>
      <a:accent3>
        <a:srgbClr val="BAD80A"/>
      </a:accent3>
      <a:accent4>
        <a:srgbClr val="FFB900"/>
      </a:accent4>
      <a:accent5>
        <a:srgbClr val="5C2D91"/>
      </a:accent5>
      <a:accent6>
        <a:srgbClr val="002050"/>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w="3175">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R22_BO_CT_Template.potx [Read-Only]" id="{DD734164-F40E-479F-8F17-ED891B49B3DF}" vid="{0722A4C9-FF71-4C4F-8FA9-C187D878E465}"/>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01BAF298DBCFFE4BAB67D3F2582289E5" ma:contentTypeVersion="9" ma:contentTypeDescription="Create a new document." ma:contentTypeScope="" ma:versionID="80c07722a2aecdd872af9dd4606450f6">
  <xsd:schema xmlns:xsd="http://www.w3.org/2001/XMLSchema" xmlns:xs="http://www.w3.org/2001/XMLSchema" xmlns:p="http://schemas.microsoft.com/office/2006/metadata/properties" xmlns:ns1="http://schemas.microsoft.com/sharepoint/v3" xmlns:ns2="8384cc34-be98-4802-9a6f-a3cb981090f0" xmlns:ns3="c67be086-e143-4065-82c1-2c1647c8e14f" xmlns:ns4="8d1cc071-007a-4d34-a7b4-000c05f36d9a" targetNamespace="http://schemas.microsoft.com/office/2006/metadata/properties" ma:root="true" ma:fieldsID="2c22140ba440c2dc3dd6a45ef4abb59b" ns1:_="" ns2:_="" ns3:_="" ns4:_="">
    <xsd:import namespace="http://schemas.microsoft.com/sharepoint/v3"/>
    <xsd:import namespace="8384cc34-be98-4802-9a6f-a3cb981090f0"/>
    <xsd:import namespace="c67be086-e143-4065-82c1-2c1647c8e14f"/>
    <xsd:import namespace="8d1cc071-007a-4d34-a7b4-000c05f36d9a"/>
    <xsd:element name="properties">
      <xsd:complexType>
        <xsd:sequence>
          <xsd:element name="documentManagement">
            <xsd:complexType>
              <xsd:all>
                <xsd:element ref="ns2:SharedWithUsers" minOccurs="0"/>
                <xsd:element ref="ns2:SharingHintHash" minOccurs="0"/>
                <xsd:element ref="ns3:SharedWithDetails" minOccurs="0"/>
                <xsd:element ref="ns1:_ip_UnifiedCompliancePolicyProperties" minOccurs="0"/>
                <xsd:element ref="ns1:_ip_UnifiedCompliancePolicyUIAction" minOccurs="0"/>
                <xsd:element ref="ns3:LastSharedByUser" minOccurs="0"/>
                <xsd:element ref="ns2:LastSharedByTime" minOccurs="0"/>
                <xsd:element ref="ns4:MediaServiceMetadata" minOccurs="0"/>
                <xsd:element ref="ns4: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1" nillable="true" ma:displayName="Unified Compliance Policy Properties" ma:hidden="true" ma:internalName="_ip_UnifiedCompliancePolicyProperties">
      <xsd:simpleType>
        <xsd:restriction base="dms:Note"/>
      </xsd:simpleType>
    </xsd:element>
    <xsd:element name="_ip_UnifiedCompliancePolicyUIAction" ma:index="12"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8384cc34-be98-4802-9a6f-a3cb981090f0"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ingHintHash" ma:index="9" nillable="true" ma:displayName="Sharing Hint Hash" ma:internalName="SharingHintHash" ma:readOnly="true">
      <xsd:simpleType>
        <xsd:restriction base="dms:Text"/>
      </xsd:simpleType>
    </xsd:element>
    <xsd:element name="LastSharedByTime" ma:index="14"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c67be086-e143-4065-82c1-2c1647c8e14f" elementFormDefault="qualified">
    <xsd:import namespace="http://schemas.microsoft.com/office/2006/documentManagement/types"/>
    <xsd:import namespace="http://schemas.microsoft.com/office/infopath/2007/PartnerControls"/>
    <xsd:element name="SharedWithDetails" ma:index="10" nillable="true" ma:displayName="Shared With Details" ma:internalName="SharedWithDetails" ma:readOnly="true">
      <xsd:simpleType>
        <xsd:restriction base="dms:Note">
          <xsd:maxLength value="255"/>
        </xsd:restriction>
      </xsd:simpleType>
    </xsd:element>
    <xsd:element name="LastSharedByUser" ma:index="13" nillable="true" ma:displayName="Last Shared By User" ma:description="" ma:internalName="LastSharedByUse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8d1cc071-007a-4d34-a7b4-000c05f36d9a" elementFormDefault="qualified">
    <xsd:import namespace="http://schemas.microsoft.com/office/2006/documentManagement/types"/>
    <xsd:import namespace="http://schemas.microsoft.com/office/infopath/2007/PartnerControls"/>
    <xsd:element name="MediaServiceMetadata" ma:index="15" nillable="true" ma:displayName="MediaServiceMetadata" ma:description="" ma:hidden="true" ma:internalName="MediaServiceMetadata" ma:readOnly="true">
      <xsd:simpleType>
        <xsd:restriction base="dms:Note"/>
      </xsd:simpleType>
    </xsd:element>
    <xsd:element name="MediaServiceFastMetadata" ma:index="16" nillable="true" ma:displayName="MediaServiceFastMetadata" ma:description=""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990F116-B58F-4255-B05B-DA3808E0E5C6}">
  <ds:schemaRefs>
    <ds:schemaRef ds:uri="http://www.w3.org/XML/1998/namespace"/>
    <ds:schemaRef ds:uri="http://purl.org/dc/elements/1.1/"/>
    <ds:schemaRef ds:uri="8d1cc071-007a-4d34-a7b4-000c05f36d9a"/>
    <ds:schemaRef ds:uri="http://purl.org/dc/dcmitype/"/>
    <ds:schemaRef ds:uri="http://schemas.openxmlformats.org/package/2006/metadata/core-properties"/>
    <ds:schemaRef ds:uri="http://schemas.microsoft.com/office/2006/metadata/properties"/>
    <ds:schemaRef ds:uri="http://purl.org/dc/terms/"/>
    <ds:schemaRef ds:uri="http://schemas.microsoft.com/office/2006/documentManagement/types"/>
    <ds:schemaRef ds:uri="8384cc34-be98-4802-9a6f-a3cb981090f0"/>
    <ds:schemaRef ds:uri="http://schemas.microsoft.com/office/infopath/2007/PartnerControls"/>
    <ds:schemaRef ds:uri="c67be086-e143-4065-82c1-2c1647c8e14f"/>
    <ds:schemaRef ds:uri="http://schemas.microsoft.com/sharepoint/v3"/>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1618E4C4-C9BA-4D04-918E-7CE49ECEDBA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8384cc34-be98-4802-9a6f-a3cb981090f0"/>
    <ds:schemaRef ds:uri="c67be086-e143-4065-82c1-2c1647c8e14f"/>
    <ds:schemaRef ds:uri="8d1cc071-007a-4d34-a7b4-000c05f36d9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TR24_BO_CT_Template</Template>
  <TotalTime>2120</TotalTime>
  <Words>657</Words>
  <Application>Microsoft Office PowerPoint</Application>
  <PresentationFormat>Custom</PresentationFormat>
  <Paragraphs>91</Paragraphs>
  <Slides>7</Slides>
  <Notes>2</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7</vt:i4>
      </vt:variant>
    </vt:vector>
  </HeadingPairs>
  <TitlesOfParts>
    <vt:vector size="16" baseType="lpstr">
      <vt:lpstr>Arial</vt:lpstr>
      <vt:lpstr>Consolas</vt:lpstr>
      <vt:lpstr>Segoe UI</vt:lpstr>
      <vt:lpstr>Segoe UI Light</vt:lpstr>
      <vt:lpstr>Segoe UI Semilight</vt:lpstr>
      <vt:lpstr>Wingdings</vt:lpstr>
      <vt:lpstr>5-50091_TR24_BO_CT_Template</vt:lpstr>
      <vt:lpstr>TR24 Dark Gray Template</vt:lpstr>
      <vt:lpstr>5-30711_TR22_BO_CT_Template</vt:lpstr>
      <vt:lpstr>Customer with 10s of millions of accounts in a custom user data store</vt:lpstr>
      <vt:lpstr>Identity Experience Engine</vt:lpstr>
      <vt:lpstr>Just in time migration User SignIn</vt:lpstr>
      <vt:lpstr>Just in time migration User SignIn</vt:lpstr>
      <vt:lpstr>Just in time migration User SignUp</vt:lpstr>
      <vt:lpstr>Implications Just In Time</vt:lpstr>
      <vt:lpstr>Sample source database</vt:lpstr>
    </vt:vector>
  </TitlesOfParts>
  <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&lt;Speech title here&gt;</dc:subject>
  <dc:creator>Swaroop Krishnamurthy</dc:creator>
  <cp:keywords>TechReady 24</cp:keywords>
  <dc:description>Template: Mitchell Derrey, Silver Fox Productions_x000d_
Formatting: _x000d_
Audience Type:</dc:description>
  <cp:lastModifiedBy>Jose Rojas</cp:lastModifiedBy>
  <cp:revision>105</cp:revision>
  <dcterms:created xsi:type="dcterms:W3CDTF">2017-02-01T00:42:02Z</dcterms:created>
  <dcterms:modified xsi:type="dcterms:W3CDTF">2017-02-25T01:37:04Z</dcterms:modified>
  <cp:category>TechReady 24</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0x01010001BAF298DBCFFE4BAB67D3F2582289E5</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53;#Washington State Convention and Trade Center|2ebf141d-f871-4cc9-bf08-f87f112ab464</vt:lpwstr>
  </property>
  <property fmtid="{D5CDD505-2E9C-101B-9397-08002B2CF9AE}" pid="7" name="Track">
    <vt:lpwstr/>
  </property>
  <property fmtid="{D5CDD505-2E9C-101B-9397-08002B2CF9AE}" pid="8" name="Event Location">
    <vt:lpwstr>52;#Seattle|54f46ed2-c77e-4a59-b182-a4171fdb0d11</vt:lpwstr>
  </property>
  <property fmtid="{D5CDD505-2E9C-101B-9397-08002B2CF9AE}" pid="9" name="Campaign">
    <vt:lpwstr/>
  </property>
  <property fmtid="{D5CDD505-2E9C-101B-9397-08002B2CF9AE}" pid="10" name="IsMyDocuments">
    <vt:bool>true</vt:bool>
  </property>
  <property fmtid="{D5CDD505-2E9C-101B-9397-08002B2CF9AE}" pid="11" name="TaxKeyword">
    <vt:lpwstr/>
  </property>
  <property fmtid="{D5CDD505-2E9C-101B-9397-08002B2CF9AE}" pid="12" name="Audience1">
    <vt:lpwstr/>
  </property>
  <property fmtid="{D5CDD505-2E9C-101B-9397-08002B2CF9AE}" pid="13" name="Event Name">
    <vt:lpwstr>51;#TechReady|ebdf1b7d-d34f-4ccf-ac45-ca5a756d5c65</vt:lpwstr>
  </property>
</Properties>
</file>

<file path=docProps/thumbnail.jpeg>
</file>